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355" r:id="rId2"/>
    <p:sldId id="8513" r:id="rId3"/>
    <p:sldId id="356" r:id="rId4"/>
    <p:sldId id="388" r:id="rId5"/>
    <p:sldId id="391" r:id="rId6"/>
    <p:sldId id="484" r:id="rId7"/>
    <p:sldId id="485" r:id="rId8"/>
    <p:sldId id="328" r:id="rId9"/>
    <p:sldId id="329" r:id="rId10"/>
    <p:sldId id="491" r:id="rId11"/>
    <p:sldId id="331" r:id="rId12"/>
    <p:sldId id="363" r:id="rId13"/>
    <p:sldId id="375" r:id="rId14"/>
    <p:sldId id="492" r:id="rId15"/>
    <p:sldId id="333" r:id="rId16"/>
    <p:sldId id="362" r:id="rId17"/>
    <p:sldId id="368" r:id="rId18"/>
    <p:sldId id="365" r:id="rId19"/>
    <p:sldId id="396" r:id="rId20"/>
    <p:sldId id="392" r:id="rId21"/>
    <p:sldId id="395" r:id="rId22"/>
    <p:sldId id="397" r:id="rId23"/>
    <p:sldId id="497" r:id="rId24"/>
    <p:sldId id="442" r:id="rId25"/>
    <p:sldId id="478" r:id="rId26"/>
    <p:sldId id="8514" r:id="rId27"/>
    <p:sldId id="445" r:id="rId28"/>
    <p:sldId id="447" r:id="rId29"/>
    <p:sldId id="493" r:id="rId30"/>
    <p:sldId id="444" r:id="rId31"/>
    <p:sldId id="475" r:id="rId32"/>
    <p:sldId id="443" r:id="rId33"/>
    <p:sldId id="481" r:id="rId34"/>
    <p:sldId id="495" r:id="rId35"/>
    <p:sldId id="494" r:id="rId36"/>
    <p:sldId id="496" r:id="rId37"/>
    <p:sldId id="376" r:id="rId38"/>
    <p:sldId id="473" r:id="rId3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/>
        </p14:section>
        <p14:section name="Exemples de graphique" id="{D7690A03-FE12-4566-958B-44BEAC8DA177}">
          <p14:sldIdLst>
            <p14:sldId id="355"/>
            <p14:sldId id="8513"/>
            <p14:sldId id="356"/>
            <p14:sldId id="388"/>
            <p14:sldId id="391"/>
            <p14:sldId id="484"/>
            <p14:sldId id="485"/>
            <p14:sldId id="328"/>
            <p14:sldId id="329"/>
            <p14:sldId id="491"/>
            <p14:sldId id="331"/>
            <p14:sldId id="363"/>
            <p14:sldId id="375"/>
            <p14:sldId id="492"/>
            <p14:sldId id="333"/>
            <p14:sldId id="362"/>
            <p14:sldId id="368"/>
            <p14:sldId id="365"/>
            <p14:sldId id="396"/>
            <p14:sldId id="392"/>
            <p14:sldId id="395"/>
            <p14:sldId id="397"/>
            <p14:sldId id="497"/>
            <p14:sldId id="442"/>
            <p14:sldId id="478"/>
            <p14:sldId id="8514"/>
            <p14:sldId id="445"/>
            <p14:sldId id="447"/>
            <p14:sldId id="493"/>
            <p14:sldId id="444"/>
            <p14:sldId id="475"/>
            <p14:sldId id="443"/>
            <p14:sldId id="481"/>
            <p14:sldId id="495"/>
            <p14:sldId id="494"/>
            <p14:sldId id="496"/>
            <p14:sldId id="376"/>
            <p14:sldId id="4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E7EBF3"/>
    <a:srgbClr val="CBD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7" y="2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Millions $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75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A-4F0A-A6BB-0111FDB06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245840"/>
        <c:axId val="421937736"/>
      </c:barChart>
      <c:catAx>
        <c:axId val="50524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1937736"/>
        <c:crosses val="autoZero"/>
        <c:auto val="1"/>
        <c:lblAlgn val="ctr"/>
        <c:lblOffset val="100"/>
        <c:noMultiLvlLbl val="0"/>
      </c:catAx>
      <c:valAx>
        <c:axId val="42193773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524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2020-11-26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2020-11-26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9908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7151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61551" y="4480004"/>
            <a:ext cx="6300000" cy="4362027"/>
          </a:xfrm>
        </p:spPr>
        <p:txBody>
          <a:bodyPr/>
          <a:lstStyle/>
          <a:p>
            <a:r>
              <a:rPr lang="fr-CA" b="1" dirty="0"/>
              <a:t>Consolider notre stratégie de soutien à la carrière </a:t>
            </a:r>
            <a:endParaRPr lang="fr-CA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dirty="0"/>
              <a:t>Élargir la portée du plan d’accompagnement, de valorisation et de soutien à la carrière pour notre personnel incluant les cadres administratifs, le personnel administratif et de soutien, les chargés de cours, les chargés d’enseignement clinique, les professeurs et les chercheurs.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fr-CA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dirty="0"/>
              <a:t>Mettre en place de nouvelles initiatives de reconnaissance (prix et distinctions) pour nos personnels.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fr-CA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dirty="0"/>
              <a:t>Favoriser la diversité à la Faculté de médecine dans l’ensemble des instances et des activités menant à la réalisation de notre mission.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fr-CA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dirty="0"/>
              <a:t>Renforcer la culture de mentorat pour augmenter la compétitivité de nos chercheurs. </a:t>
            </a:r>
          </a:p>
          <a:p>
            <a:endParaRPr lang="fr-CA" dirty="0"/>
          </a:p>
          <a:p>
            <a:r>
              <a:rPr lang="fr-CA" b="1" dirty="0"/>
              <a:t> Communiquer efficacement avec l’ensemble de notre communauté </a:t>
            </a:r>
            <a:endParaRPr lang="fr-CA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dirty="0"/>
              <a:t>Convenir d’un plan de communication et d’une entente de visibilité mutuelle entre la faculté, l’université et ses établissements affiliés afin d’assurer un rayonnement respectif optimal ;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dirty="0"/>
              <a:t>Assurer l’information en continu de nos personnels et nos étudiants, notamment quant aux grands projets structurants de la faculté ;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844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61551" y="4480004"/>
            <a:ext cx="6300000" cy="4165233"/>
          </a:xfrm>
        </p:spPr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6640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73496" y="4480004"/>
            <a:ext cx="6300000" cy="4165233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21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68922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61551" y="4480004"/>
            <a:ext cx="6300000" cy="4469687"/>
          </a:xfrm>
        </p:spPr>
        <p:txBody>
          <a:bodyPr/>
          <a:lstStyle/>
          <a:p>
            <a:r>
              <a:rPr lang="fr-CA" sz="1100" b="1" dirty="0"/>
              <a:t>Répondre aux besoins informatiques essentiels à la réalisation de notre mission.</a:t>
            </a:r>
            <a:endParaRPr lang="fr-CA" sz="1100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sz="1100" dirty="0"/>
              <a:t>Consolider la plateforme </a:t>
            </a:r>
            <a:r>
              <a:rPr lang="fr-CA" sz="1100" dirty="0" err="1"/>
              <a:t>MedSIS</a:t>
            </a:r>
            <a:r>
              <a:rPr lang="fr-CA" sz="1100" dirty="0"/>
              <a:t>.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sz="1100" dirty="0"/>
              <a:t>Contribuer au déploiement de nouveaux outils informatiques universitaires pour le cheminement des étudiants, des professeurs et des chercheurs.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sz="1100" dirty="0"/>
              <a:t>Déployer davantage de formations et d’évaluations en ligne selon les priorités facultaires en enseignement.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sz="1100" dirty="0"/>
              <a:t>Contribuer au déploiement du service d’archivage numérique DOCUM. </a:t>
            </a:r>
          </a:p>
          <a:p>
            <a:endParaRPr lang="fr-CA" sz="1100" dirty="0"/>
          </a:p>
          <a:p>
            <a:r>
              <a:rPr lang="fr-CA" sz="1100" b="1" dirty="0"/>
              <a:t>Optimiser l’aménagement des espaces d’enseignement et de recherche</a:t>
            </a:r>
          </a:p>
          <a:p>
            <a:endParaRPr lang="fr-CA" sz="1100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sz="1100" b="1" u="sng" dirty="0"/>
              <a:t>INSISTER ICI  : </a:t>
            </a:r>
            <a:r>
              <a:rPr lang="fr-CA" sz="1100" u="sng" dirty="0"/>
              <a:t>Bonifier les espaces de vie pour nos étudiants et notre personnel.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fr-CA" sz="1100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sz="1100" dirty="0"/>
              <a:t>Réaliser les premières phases du plan d’aménagement du Centre de recherche pour l’innovation biomédicale sur le campus (projet CRIB).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sz="1100" dirty="0"/>
              <a:t>Favoriser le développement des plateformes technologiques à travers notre réseau des départements et centres affiliés.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fr-CA" sz="1100" dirty="0"/>
              <a:t>Compléter le plan d’aménagement et entamer les premières étapes de réalisation en vue du déménagement des écoles de réadaptation ainsi que d’orthophonie et d’audiologie vers le Pavillon Roger-Gaudry.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099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5721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0983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668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986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AC2BFD-7DF5-43F3-B370-424F643A013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pPr marL="0" marR="0" lvl="0" indent="0" algn="r" defTabSz="139862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76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1382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6400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7633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4832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0284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390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995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61551" y="4480004"/>
            <a:ext cx="6300000" cy="4165233"/>
          </a:xfrm>
        </p:spPr>
        <p:txBody>
          <a:bodyPr/>
          <a:lstStyle/>
          <a:p>
            <a:r>
              <a:rPr lang="fr-CA" dirty="0"/>
              <a:t>Les projets présentés</a:t>
            </a:r>
            <a:r>
              <a:rPr lang="fr-CA" baseline="0" dirty="0"/>
              <a:t> ici se distinguent de nos activités régulières d’enseignement et de recherche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867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065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890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497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02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D56C-59DF-4308-A43D-4840493903E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167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, contenu et image(2)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4957764" y="0"/>
            <a:ext cx="4186237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1" y="3000829"/>
            <a:ext cx="4039987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0850" indent="-19208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804863" indent="-176213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1" y="365125"/>
            <a:ext cx="4039987" cy="26037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F9361-37E8-40BB-93D1-E0A501AB436B}" type="datetime1">
              <a:rPr lang="fr-CA" smtClean="0"/>
              <a:t>2020-11-26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12" y="6032333"/>
            <a:ext cx="2147863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‹N°›</a:t>
            </a:fld>
            <a:endParaRPr lang="en-CA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8973" y="6356351"/>
            <a:ext cx="8178793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4293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32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2020-11-26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2020-11-26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  <p:sldLayoutId id="2147483748" r:id="rId25"/>
    <p:sldLayoutId id="2147483749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/>
              <a:t>26 novembre 2020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/>
              <a:t>François Madore, MD, </a:t>
            </a:r>
            <a:r>
              <a:rPr lang="fr-CA" dirty="0" err="1"/>
              <a:t>MSc</a:t>
            </a:r>
            <a:endParaRPr lang="fr-CA" dirty="0"/>
          </a:p>
          <a:p>
            <a:pPr lvl="1"/>
            <a:r>
              <a:rPr lang="fr-CA" dirty="0"/>
              <a:t>Directeur du département de médecine et spécialités médicales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/>
              <a:t>Assemblée générale</a:t>
            </a:r>
          </a:p>
          <a:p>
            <a:pPr lvl="0"/>
            <a:r>
              <a:rPr lang="fr-FR" dirty="0"/>
              <a:t>annuelle</a:t>
            </a:r>
          </a:p>
          <a:p>
            <a:pPr lvl="0"/>
            <a:r>
              <a:rPr lang="fr-FR" sz="2800" dirty="0">
                <a:solidFill>
                  <a:schemeClr val="bg1"/>
                </a:solidFill>
              </a:rPr>
              <a:t>Novembre 2020</a:t>
            </a:r>
          </a:p>
        </p:txBody>
      </p:sp>
    </p:spTree>
    <p:extLst>
      <p:ext uri="{BB962C8B-B14F-4D97-AF65-F5344CB8AC3E}">
        <p14:creationId xmlns:p14="http://schemas.microsoft.com/office/powerpoint/2010/main" val="20954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9895" y="147209"/>
            <a:ext cx="8733040" cy="760444"/>
          </a:xfrm>
        </p:spPr>
        <p:txBody>
          <a:bodyPr/>
          <a:lstStyle/>
          <a:p>
            <a:r>
              <a:rPr lang="fr-CA" sz="4000" b="1" dirty="0"/>
              <a:t>Programmes de perfectionnement</a:t>
            </a:r>
            <a:endParaRPr lang="fr-CA" sz="4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551235" y="1198546"/>
            <a:ext cx="4029858" cy="305021"/>
            <a:chOff x="2537" y="338913"/>
            <a:chExt cx="3700143" cy="305021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537" y="338913"/>
              <a:ext cx="3700143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17427" y="353803"/>
              <a:ext cx="3670363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fr-CA" sz="1600" dirty="0"/>
                <a:t>Cardiologie interventionnelle (12)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39552" y="1534070"/>
            <a:ext cx="4038971" cy="305021"/>
            <a:chOff x="616" y="674437"/>
            <a:chExt cx="3671792" cy="305021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616" y="674437"/>
              <a:ext cx="3671792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5506" y="689327"/>
              <a:ext cx="3642012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fr-CA" sz="1600" dirty="0"/>
                <a:t>Échocardiographie (2)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39552" y="1869594"/>
            <a:ext cx="4034654" cy="305021"/>
            <a:chOff x="2579" y="1009961"/>
            <a:chExt cx="3667867" cy="305021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579" y="1009961"/>
              <a:ext cx="3667867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17469" y="1024851"/>
              <a:ext cx="3638087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fr-CA" sz="1600" dirty="0"/>
                <a:t>Électrophysiologie cardiaque (9)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39552" y="2205118"/>
            <a:ext cx="4034654" cy="305021"/>
            <a:chOff x="2579" y="1345485"/>
            <a:chExt cx="3667867" cy="305021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2579" y="1345485"/>
              <a:ext cx="3667867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7469" y="1360375"/>
              <a:ext cx="3638087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fr-CA" sz="1600" dirty="0" err="1"/>
                <a:t>Cardiopathologie</a:t>
              </a:r>
              <a:r>
                <a:rPr lang="fr-CA" sz="1600" dirty="0"/>
                <a:t> congénitale adulte (2)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39552" y="2540642"/>
            <a:ext cx="4034654" cy="305021"/>
            <a:chOff x="2579" y="1681009"/>
            <a:chExt cx="3667867" cy="305021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2579" y="1681009"/>
              <a:ext cx="3667867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7469" y="1695899"/>
              <a:ext cx="3638087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fr-CA" sz="1600" dirty="0"/>
                <a:t>Insuffisance cardiaque avancée ()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39552" y="2876166"/>
            <a:ext cx="4034654" cy="305021"/>
            <a:chOff x="2579" y="2016533"/>
            <a:chExt cx="3667867" cy="305021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2579" y="2016533"/>
              <a:ext cx="3667867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469" y="2031423"/>
              <a:ext cx="3638087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fr-CA" sz="1600" dirty="0"/>
                <a:t>Hépatologie (1)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39552" y="3211690"/>
            <a:ext cx="4034654" cy="305021"/>
            <a:chOff x="2579" y="2352057"/>
            <a:chExt cx="3667867" cy="305021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2579" y="2352057"/>
              <a:ext cx="3667867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17469" y="2366947"/>
              <a:ext cx="3638087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/>
              <a:r>
                <a:rPr lang="fr-CA" sz="1600" dirty="0"/>
                <a:t>Transplantation moelle osseuse (2)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39588" y="5557843"/>
            <a:ext cx="3670363" cy="2752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30480" rIns="60960" bIns="304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dirty="0"/>
              <a:t>Médecine du travail</a:t>
            </a:r>
            <a:endParaRPr lang="fr-CA" sz="1600" kern="1200" dirty="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84ABA02-9929-45AC-8139-8186B312F44F}"/>
              </a:ext>
            </a:extLst>
          </p:cNvPr>
          <p:cNvSpPr/>
          <p:nvPr/>
        </p:nvSpPr>
        <p:spPr>
          <a:xfrm>
            <a:off x="5508104" y="1670573"/>
            <a:ext cx="1898947" cy="1063464"/>
          </a:xfrm>
          <a:custGeom>
            <a:avLst/>
            <a:gdLst/>
            <a:ahLst/>
            <a:cxnLst/>
            <a:rect l="l" t="t" r="r" b="b"/>
            <a:pathLst>
              <a:path w="1809114" h="978535">
                <a:moveTo>
                  <a:pt x="1645979" y="0"/>
                </a:moveTo>
                <a:lnTo>
                  <a:pt x="160705" y="16"/>
                </a:lnTo>
                <a:lnTo>
                  <a:pt x="117904" y="6326"/>
                </a:lnTo>
                <a:lnTo>
                  <a:pt x="79490" y="23001"/>
                </a:lnTo>
                <a:lnTo>
                  <a:pt x="46977" y="48525"/>
                </a:lnTo>
                <a:lnTo>
                  <a:pt x="21879" y="81384"/>
                </a:lnTo>
                <a:lnTo>
                  <a:pt x="5709" y="120066"/>
                </a:lnTo>
                <a:lnTo>
                  <a:pt x="87" y="160732"/>
                </a:lnTo>
                <a:lnTo>
                  <a:pt x="0" y="817573"/>
                </a:lnTo>
                <a:lnTo>
                  <a:pt x="857" y="832233"/>
                </a:lnTo>
                <a:lnTo>
                  <a:pt x="10789" y="873738"/>
                </a:lnTo>
                <a:lnTo>
                  <a:pt x="30580" y="910353"/>
                </a:lnTo>
                <a:lnTo>
                  <a:pt x="58718" y="940563"/>
                </a:lnTo>
                <a:lnTo>
                  <a:pt x="93687" y="962854"/>
                </a:lnTo>
                <a:lnTo>
                  <a:pt x="133974" y="975711"/>
                </a:lnTo>
                <a:lnTo>
                  <a:pt x="163039" y="978293"/>
                </a:lnTo>
                <a:lnTo>
                  <a:pt x="1648292" y="978277"/>
                </a:lnTo>
                <a:lnTo>
                  <a:pt x="1691093" y="971971"/>
                </a:lnTo>
                <a:lnTo>
                  <a:pt x="1729508" y="955299"/>
                </a:lnTo>
                <a:lnTo>
                  <a:pt x="1762023" y="929777"/>
                </a:lnTo>
                <a:lnTo>
                  <a:pt x="1787124" y="896918"/>
                </a:lnTo>
                <a:lnTo>
                  <a:pt x="1803295" y="858238"/>
                </a:lnTo>
                <a:lnTo>
                  <a:pt x="1808919" y="817573"/>
                </a:lnTo>
                <a:lnTo>
                  <a:pt x="1809006" y="160732"/>
                </a:lnTo>
                <a:lnTo>
                  <a:pt x="1808148" y="146070"/>
                </a:lnTo>
                <a:lnTo>
                  <a:pt x="1798217" y="104560"/>
                </a:lnTo>
                <a:lnTo>
                  <a:pt x="1778426" y="67943"/>
                </a:lnTo>
                <a:lnTo>
                  <a:pt x="1750290" y="37731"/>
                </a:lnTo>
                <a:lnTo>
                  <a:pt x="1715323" y="15439"/>
                </a:lnTo>
                <a:lnTo>
                  <a:pt x="1675040" y="2582"/>
                </a:lnTo>
                <a:lnTo>
                  <a:pt x="1645979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F91724C1-BFD9-4F38-9814-293C4945EA26}"/>
              </a:ext>
            </a:extLst>
          </p:cNvPr>
          <p:cNvSpPr txBox="1"/>
          <p:nvPr/>
        </p:nvSpPr>
        <p:spPr>
          <a:xfrm>
            <a:off x="5896481" y="1709553"/>
            <a:ext cx="120585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CA" sz="3200" spc="-25" dirty="0">
                <a:solidFill>
                  <a:schemeClr val="bg1"/>
                </a:solidFill>
                <a:latin typeface="Calibri"/>
                <a:cs typeface="Calibri"/>
              </a:rPr>
              <a:t>Total :   29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8" name="Espace réservé du contenu 27"/>
          <p:cNvSpPr txBox="1">
            <a:spLocks noGrp="1"/>
          </p:cNvSpPr>
          <p:nvPr>
            <p:ph sz="quarter" idx="19"/>
          </p:nvPr>
        </p:nvSpPr>
        <p:spPr>
          <a:xfrm>
            <a:off x="650241" y="3795494"/>
            <a:ext cx="6955825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Nouveaux programmes</a:t>
            </a:r>
            <a:r>
              <a:rPr lang="fr-CA" sz="1600" dirty="0"/>
              <a:t> :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1600" dirty="0"/>
              <a:t>Réadaptation des patients avec trauma </a:t>
            </a:r>
            <a:r>
              <a:rPr lang="fr-CA" sz="1600" dirty="0" err="1"/>
              <a:t>cranio-cérébral</a:t>
            </a:r>
            <a:endParaRPr lang="fr-CA" sz="16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1600" dirty="0"/>
              <a:t>Transplantation rénale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1600" dirty="0"/>
              <a:t>Échographie musculosquelettique et interventions spinales sous guidance fluoroscopique (1)  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1600" dirty="0"/>
              <a:t>En préparation: soins intensifs, médecine obstétricale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7993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6572" y="439057"/>
            <a:ext cx="7722577" cy="1348257"/>
          </a:xfrm>
        </p:spPr>
        <p:txBody>
          <a:bodyPr/>
          <a:lstStyle/>
          <a:p>
            <a:r>
              <a:rPr lang="fr-CA" b="1" dirty="0"/>
              <a:t>Activités de recherche </a:t>
            </a:r>
            <a:br>
              <a:rPr lang="fr-CA" b="1" dirty="0"/>
            </a:br>
            <a:r>
              <a:rPr lang="fr-CA" b="1" dirty="0"/>
              <a:t>(</a:t>
            </a:r>
            <a:r>
              <a:rPr lang="fr-CA" sz="4000" b="1" dirty="0"/>
              <a:t>2019)</a:t>
            </a:r>
            <a:endParaRPr lang="fr-CA" dirty="0"/>
          </a:p>
        </p:txBody>
      </p:sp>
      <p:sp>
        <p:nvSpPr>
          <p:cNvPr id="4" name="object 5"/>
          <p:cNvSpPr txBox="1"/>
          <p:nvPr/>
        </p:nvSpPr>
        <p:spPr>
          <a:xfrm>
            <a:off x="2553445" y="2662394"/>
            <a:ext cx="63078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defTabSz="914400" fontAlgn="auto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Font typeface="Calibri"/>
              <a:buChar char="•"/>
              <a:tabLst>
                <a:tab pos="241935" algn="l"/>
              </a:tabLst>
            </a:pP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ss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eu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eçu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bv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eche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721749" y="2494839"/>
            <a:ext cx="1569377" cy="726359"/>
          </a:xfrm>
          <a:custGeom>
            <a:avLst/>
            <a:gdLst/>
            <a:ahLst/>
            <a:cxnLst/>
            <a:rect l="l" t="t" r="r" b="b"/>
            <a:pathLst>
              <a:path w="1809114" h="978535">
                <a:moveTo>
                  <a:pt x="1645979" y="0"/>
                </a:moveTo>
                <a:lnTo>
                  <a:pt x="160705" y="16"/>
                </a:lnTo>
                <a:lnTo>
                  <a:pt x="117904" y="6326"/>
                </a:lnTo>
                <a:lnTo>
                  <a:pt x="79490" y="23001"/>
                </a:lnTo>
                <a:lnTo>
                  <a:pt x="46977" y="48525"/>
                </a:lnTo>
                <a:lnTo>
                  <a:pt x="21879" y="81384"/>
                </a:lnTo>
                <a:lnTo>
                  <a:pt x="5709" y="120066"/>
                </a:lnTo>
                <a:lnTo>
                  <a:pt x="87" y="160732"/>
                </a:lnTo>
                <a:lnTo>
                  <a:pt x="0" y="817573"/>
                </a:lnTo>
                <a:lnTo>
                  <a:pt x="857" y="832233"/>
                </a:lnTo>
                <a:lnTo>
                  <a:pt x="10789" y="873738"/>
                </a:lnTo>
                <a:lnTo>
                  <a:pt x="30580" y="910353"/>
                </a:lnTo>
                <a:lnTo>
                  <a:pt x="58718" y="940563"/>
                </a:lnTo>
                <a:lnTo>
                  <a:pt x="93687" y="962854"/>
                </a:lnTo>
                <a:lnTo>
                  <a:pt x="133974" y="975711"/>
                </a:lnTo>
                <a:lnTo>
                  <a:pt x="163039" y="978293"/>
                </a:lnTo>
                <a:lnTo>
                  <a:pt x="1648292" y="978277"/>
                </a:lnTo>
                <a:lnTo>
                  <a:pt x="1691093" y="971971"/>
                </a:lnTo>
                <a:lnTo>
                  <a:pt x="1729508" y="955299"/>
                </a:lnTo>
                <a:lnTo>
                  <a:pt x="1762023" y="929777"/>
                </a:lnTo>
                <a:lnTo>
                  <a:pt x="1787124" y="896918"/>
                </a:lnTo>
                <a:lnTo>
                  <a:pt x="1803295" y="858238"/>
                </a:lnTo>
                <a:lnTo>
                  <a:pt x="1808919" y="817573"/>
                </a:lnTo>
                <a:lnTo>
                  <a:pt x="1809006" y="160732"/>
                </a:lnTo>
                <a:lnTo>
                  <a:pt x="1808148" y="146070"/>
                </a:lnTo>
                <a:lnTo>
                  <a:pt x="1798217" y="104560"/>
                </a:lnTo>
                <a:lnTo>
                  <a:pt x="1778426" y="67943"/>
                </a:lnTo>
                <a:lnTo>
                  <a:pt x="1750290" y="37731"/>
                </a:lnTo>
                <a:lnTo>
                  <a:pt x="1715323" y="15439"/>
                </a:lnTo>
                <a:lnTo>
                  <a:pt x="1675040" y="2582"/>
                </a:lnTo>
                <a:lnTo>
                  <a:pt x="164597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1091487" y="2501425"/>
            <a:ext cx="97155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CA" sz="4900" spc="-25" dirty="0">
                <a:solidFill>
                  <a:schemeClr val="bg1"/>
                </a:solidFill>
                <a:latin typeface="Calibri"/>
                <a:cs typeface="Calibri"/>
              </a:rPr>
              <a:t>125</a:t>
            </a:r>
            <a:endParaRPr sz="4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11"/>
          <p:cNvSpPr txBox="1"/>
          <p:nvPr/>
        </p:nvSpPr>
        <p:spPr>
          <a:xfrm>
            <a:off x="2553445" y="3657714"/>
            <a:ext cx="3837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 defTabSz="914400" fontAlgn="auto">
              <a:spcBef>
                <a:spcPts val="0"/>
              </a:spcBef>
              <a:spcAft>
                <a:spcPts val="0"/>
              </a:spcAft>
              <a:buFont typeface="Calibri"/>
              <a:buChar char="•"/>
              <a:tabLst>
                <a:tab pos="241935" algn="l"/>
              </a:tabLst>
            </a:pP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Bo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Q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-S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SC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12"/>
          <p:cNvSpPr/>
          <p:nvPr/>
        </p:nvSpPr>
        <p:spPr>
          <a:xfrm>
            <a:off x="721749" y="3466987"/>
            <a:ext cx="1569377" cy="689162"/>
          </a:xfrm>
          <a:custGeom>
            <a:avLst/>
            <a:gdLst/>
            <a:ahLst/>
            <a:cxnLst/>
            <a:rect l="l" t="t" r="r" b="b"/>
            <a:pathLst>
              <a:path w="1809114" h="978535">
                <a:moveTo>
                  <a:pt x="1645979" y="0"/>
                </a:moveTo>
                <a:lnTo>
                  <a:pt x="160705" y="16"/>
                </a:lnTo>
                <a:lnTo>
                  <a:pt x="117904" y="6326"/>
                </a:lnTo>
                <a:lnTo>
                  <a:pt x="79490" y="23001"/>
                </a:lnTo>
                <a:lnTo>
                  <a:pt x="46977" y="48525"/>
                </a:lnTo>
                <a:lnTo>
                  <a:pt x="21879" y="81384"/>
                </a:lnTo>
                <a:lnTo>
                  <a:pt x="5709" y="120066"/>
                </a:lnTo>
                <a:lnTo>
                  <a:pt x="87" y="160732"/>
                </a:lnTo>
                <a:lnTo>
                  <a:pt x="0" y="817573"/>
                </a:lnTo>
                <a:lnTo>
                  <a:pt x="857" y="832233"/>
                </a:lnTo>
                <a:lnTo>
                  <a:pt x="10789" y="873738"/>
                </a:lnTo>
                <a:lnTo>
                  <a:pt x="30580" y="910353"/>
                </a:lnTo>
                <a:lnTo>
                  <a:pt x="58718" y="940563"/>
                </a:lnTo>
                <a:lnTo>
                  <a:pt x="93687" y="962854"/>
                </a:lnTo>
                <a:lnTo>
                  <a:pt x="133974" y="975711"/>
                </a:lnTo>
                <a:lnTo>
                  <a:pt x="163039" y="978293"/>
                </a:lnTo>
                <a:lnTo>
                  <a:pt x="1648292" y="978277"/>
                </a:lnTo>
                <a:lnTo>
                  <a:pt x="1691093" y="971971"/>
                </a:lnTo>
                <a:lnTo>
                  <a:pt x="1729508" y="955299"/>
                </a:lnTo>
                <a:lnTo>
                  <a:pt x="1762023" y="929777"/>
                </a:lnTo>
                <a:lnTo>
                  <a:pt x="1787124" y="896918"/>
                </a:lnTo>
                <a:lnTo>
                  <a:pt x="1803295" y="858238"/>
                </a:lnTo>
                <a:lnTo>
                  <a:pt x="1808919" y="817573"/>
                </a:lnTo>
                <a:lnTo>
                  <a:pt x="1809006" y="160732"/>
                </a:lnTo>
                <a:lnTo>
                  <a:pt x="1808148" y="146070"/>
                </a:lnTo>
                <a:lnTo>
                  <a:pt x="1798217" y="104560"/>
                </a:lnTo>
                <a:lnTo>
                  <a:pt x="1778426" y="67943"/>
                </a:lnTo>
                <a:lnTo>
                  <a:pt x="1750290" y="37731"/>
                </a:lnTo>
                <a:lnTo>
                  <a:pt x="1715323" y="15439"/>
                </a:lnTo>
                <a:lnTo>
                  <a:pt x="1675040" y="2582"/>
                </a:lnTo>
                <a:lnTo>
                  <a:pt x="164597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CA" sz="4900" dirty="0">
                <a:solidFill>
                  <a:schemeClr val="bg1"/>
                </a:solidFill>
                <a:latin typeface="Calibri"/>
              </a:rPr>
              <a:t>47</a:t>
            </a:r>
            <a:endParaRPr sz="49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2522244" y="4706337"/>
            <a:ext cx="633903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defTabSz="914400" fontAlgn="auto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Font typeface="Calibri"/>
              <a:buChar char="•"/>
              <a:tabLst>
                <a:tab pos="241935" algn="l"/>
              </a:tabLst>
            </a:pP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illio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oll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20" dirty="0" err="1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5" dirty="0" err="1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bv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lang="fr-CA"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lang="fr-CA" sz="2200" spc="-15" dirty="0">
                <a:latin typeface="Calibri"/>
                <a:cs typeface="Calibri"/>
              </a:rPr>
              <a:t>90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%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é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ai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s)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8"/>
          <p:cNvSpPr/>
          <p:nvPr/>
        </p:nvSpPr>
        <p:spPr>
          <a:xfrm>
            <a:off x="721749" y="4418489"/>
            <a:ext cx="1569377" cy="711777"/>
          </a:xfrm>
          <a:custGeom>
            <a:avLst/>
            <a:gdLst/>
            <a:ahLst/>
            <a:cxnLst/>
            <a:rect l="l" t="t" r="r" b="b"/>
            <a:pathLst>
              <a:path w="1809114" h="978535">
                <a:moveTo>
                  <a:pt x="1645979" y="0"/>
                </a:moveTo>
                <a:lnTo>
                  <a:pt x="160705" y="16"/>
                </a:lnTo>
                <a:lnTo>
                  <a:pt x="117904" y="6326"/>
                </a:lnTo>
                <a:lnTo>
                  <a:pt x="79490" y="23001"/>
                </a:lnTo>
                <a:lnTo>
                  <a:pt x="46977" y="48525"/>
                </a:lnTo>
                <a:lnTo>
                  <a:pt x="21879" y="81384"/>
                </a:lnTo>
                <a:lnTo>
                  <a:pt x="5709" y="120066"/>
                </a:lnTo>
                <a:lnTo>
                  <a:pt x="87" y="160732"/>
                </a:lnTo>
                <a:lnTo>
                  <a:pt x="0" y="817573"/>
                </a:lnTo>
                <a:lnTo>
                  <a:pt x="857" y="832233"/>
                </a:lnTo>
                <a:lnTo>
                  <a:pt x="10789" y="873738"/>
                </a:lnTo>
                <a:lnTo>
                  <a:pt x="30580" y="910353"/>
                </a:lnTo>
                <a:lnTo>
                  <a:pt x="58718" y="940563"/>
                </a:lnTo>
                <a:lnTo>
                  <a:pt x="93687" y="962854"/>
                </a:lnTo>
                <a:lnTo>
                  <a:pt x="133974" y="975711"/>
                </a:lnTo>
                <a:lnTo>
                  <a:pt x="163039" y="978293"/>
                </a:lnTo>
                <a:lnTo>
                  <a:pt x="1648292" y="978277"/>
                </a:lnTo>
                <a:lnTo>
                  <a:pt x="1691093" y="971971"/>
                </a:lnTo>
                <a:lnTo>
                  <a:pt x="1729508" y="955299"/>
                </a:lnTo>
                <a:lnTo>
                  <a:pt x="1762023" y="929777"/>
                </a:lnTo>
                <a:lnTo>
                  <a:pt x="1787124" y="896918"/>
                </a:lnTo>
                <a:lnTo>
                  <a:pt x="1803295" y="858238"/>
                </a:lnTo>
                <a:lnTo>
                  <a:pt x="1808919" y="817573"/>
                </a:lnTo>
                <a:lnTo>
                  <a:pt x="1809006" y="160732"/>
                </a:lnTo>
                <a:lnTo>
                  <a:pt x="1808148" y="146070"/>
                </a:lnTo>
                <a:lnTo>
                  <a:pt x="1798217" y="104560"/>
                </a:lnTo>
                <a:lnTo>
                  <a:pt x="1778426" y="67943"/>
                </a:lnTo>
                <a:lnTo>
                  <a:pt x="1750290" y="37731"/>
                </a:lnTo>
                <a:lnTo>
                  <a:pt x="1715323" y="15439"/>
                </a:lnTo>
                <a:lnTo>
                  <a:pt x="1675040" y="2582"/>
                </a:lnTo>
                <a:lnTo>
                  <a:pt x="164597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pPr algn="ctr" defTabSz="914400" fontAlgn="auto">
              <a:spcBef>
                <a:spcPts val="600"/>
              </a:spcBef>
              <a:spcAft>
                <a:spcPts val="0"/>
              </a:spcAft>
            </a:pPr>
            <a:r>
              <a:rPr lang="fr-CA" sz="4900" dirty="0">
                <a:solidFill>
                  <a:schemeClr val="bg1"/>
                </a:solidFill>
                <a:latin typeface="Calibri"/>
              </a:rPr>
              <a:t>78</a:t>
            </a:r>
            <a:endParaRPr sz="49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9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67926" y="-276648"/>
            <a:ext cx="7722577" cy="1348257"/>
          </a:xfrm>
        </p:spPr>
        <p:txBody>
          <a:bodyPr/>
          <a:lstStyle/>
          <a:p>
            <a:r>
              <a:rPr lang="en-CA" b="1" dirty="0" err="1"/>
              <a:t>Boursiers</a:t>
            </a:r>
            <a:r>
              <a:rPr lang="en-CA" b="1" dirty="0"/>
              <a:t> 2020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98BF6F-F60B-447C-B6F5-49946DC3F5D2}"/>
              </a:ext>
            </a:extLst>
          </p:cNvPr>
          <p:cNvSpPr txBox="1"/>
          <p:nvPr/>
        </p:nvSpPr>
        <p:spPr>
          <a:xfrm>
            <a:off x="1028700" y="1744133"/>
            <a:ext cx="31557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CA" dirty="0"/>
              <a:t>Philippe Bégin (CHUM)</a:t>
            </a:r>
          </a:p>
          <a:p>
            <a:pPr lvl="0"/>
            <a:r>
              <a:rPr lang="fr-CA" dirty="0"/>
              <a:t>Michaël Chassé (CHUM)</a:t>
            </a:r>
          </a:p>
          <a:p>
            <a:pPr lvl="0"/>
            <a:r>
              <a:rPr lang="fr-CA" dirty="0"/>
              <a:t>Madeleine Durand (CHUM)</a:t>
            </a:r>
          </a:p>
          <a:p>
            <a:pPr lvl="0"/>
            <a:r>
              <a:rPr lang="fr-CA" dirty="0"/>
              <a:t>Jennifer </a:t>
            </a:r>
            <a:r>
              <a:rPr lang="fr-CA" dirty="0" err="1"/>
              <a:t>Estall</a:t>
            </a:r>
            <a:r>
              <a:rPr lang="fr-CA" dirty="0"/>
              <a:t> (IRCM)</a:t>
            </a:r>
          </a:p>
          <a:p>
            <a:pPr lvl="0"/>
            <a:r>
              <a:rPr lang="fr-CA" dirty="0"/>
              <a:t>Sarah Gagliano Taliun (ICM)</a:t>
            </a:r>
          </a:p>
          <a:p>
            <a:pPr lvl="0"/>
            <a:r>
              <a:rPr lang="fr-CA" dirty="0"/>
              <a:t>Laura Hulea (HMR)</a:t>
            </a:r>
          </a:p>
          <a:p>
            <a:pPr lvl="0"/>
            <a:r>
              <a:rPr lang="fr-CA" dirty="0"/>
              <a:t>Heather Melichar (HMR)</a:t>
            </a:r>
          </a:p>
          <a:p>
            <a:pPr lvl="0"/>
            <a:r>
              <a:rPr lang="fr-CA" dirty="0"/>
              <a:t>Matthieu Ruiz (ICM)</a:t>
            </a:r>
          </a:p>
          <a:p>
            <a:pPr lvl="0"/>
            <a:r>
              <a:rPr lang="fr-CA" dirty="0"/>
              <a:t>Yoshiaki Tanaka (HMR)</a:t>
            </a:r>
          </a:p>
          <a:p>
            <a:pPr lvl="0"/>
            <a:r>
              <a:rPr lang="fr-CA" dirty="0"/>
              <a:t>François Tournoux (CHUM)</a:t>
            </a:r>
          </a:p>
          <a:p>
            <a:pPr lvl="0"/>
            <a:r>
              <a:rPr lang="fr-CA" dirty="0"/>
              <a:t>Hugo Wurtele (HMR)</a:t>
            </a:r>
          </a:p>
        </p:txBody>
      </p:sp>
      <p:pic>
        <p:nvPicPr>
          <p:cNvPr id="1026" name="Picture 2" descr="Concours FRQS : le CRCHUM se distingue">
            <a:extLst>
              <a:ext uri="{FF2B5EF4-FFF2-40B4-BE49-F238E27FC236}">
                <a16:creationId xmlns:a16="http://schemas.microsoft.com/office/drawing/2014/main" id="{489887E1-4365-4DFA-9C08-C7AD0413D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47" y="2286672"/>
            <a:ext cx="3921203" cy="205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3335" y="-26648"/>
            <a:ext cx="8055374" cy="1348257"/>
          </a:xfrm>
        </p:spPr>
        <p:txBody>
          <a:bodyPr/>
          <a:lstStyle/>
          <a:p>
            <a:r>
              <a:rPr lang="en-CA" sz="3600" b="1" dirty="0" err="1"/>
              <a:t>Chaires</a:t>
            </a:r>
            <a:r>
              <a:rPr lang="en-CA" sz="3600" b="1" dirty="0"/>
              <a:t> de recherche </a:t>
            </a:r>
            <a:br>
              <a:rPr lang="en-CA" sz="3600" b="1" dirty="0"/>
            </a:br>
            <a:r>
              <a:rPr lang="en-CA" sz="3600" b="1" dirty="0"/>
              <a:t>du Canada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98BF6F-F60B-447C-B6F5-49946DC3F5D2}"/>
              </a:ext>
            </a:extLst>
          </p:cNvPr>
          <p:cNvSpPr txBox="1"/>
          <p:nvPr/>
        </p:nvSpPr>
        <p:spPr>
          <a:xfrm>
            <a:off x="286308" y="1280212"/>
            <a:ext cx="8106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1" indent="-539750">
              <a:buFont typeface="Arial" panose="020B0604020202020204" pitchFamily="34" charset="0"/>
              <a:buChar char="•"/>
            </a:pPr>
            <a:r>
              <a:rPr lang="fr-CA" dirty="0"/>
              <a:t>Chaire sur la diversité génétique – </a:t>
            </a:r>
            <a:r>
              <a:rPr lang="fr-CA" i="1" dirty="0"/>
              <a:t>J Di </a:t>
            </a:r>
            <a:r>
              <a:rPr lang="fr-CA" i="1" dirty="0" err="1"/>
              <a:t>Noia</a:t>
            </a:r>
            <a:endParaRPr lang="fr-CA" i="1" dirty="0"/>
          </a:p>
          <a:p>
            <a:pPr marL="539750" lvl="1" indent="-539750">
              <a:buFont typeface="Arial" panose="020B0604020202020204" pitchFamily="34" charset="0"/>
              <a:buChar char="•"/>
            </a:pPr>
            <a:r>
              <a:rPr lang="fr-CA" dirty="0"/>
              <a:t>Chaire en Médecine de précision et analyse de données</a:t>
            </a:r>
          </a:p>
          <a:p>
            <a:pPr lvl="2"/>
            <a:r>
              <a:rPr lang="fr-CA" dirty="0"/>
              <a:t> – </a:t>
            </a:r>
            <a:r>
              <a:rPr lang="fr-CA" i="1" dirty="0"/>
              <a:t>MP Dubé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dirty="0"/>
              <a:t>    Chaire sur les traits génétiques complexes – </a:t>
            </a:r>
            <a:r>
              <a:rPr lang="fr-CA" i="1" dirty="0"/>
              <a:t>G Lettre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dirty="0"/>
              <a:t>    Chaire sur le métabolisme osseux et énergétique – </a:t>
            </a:r>
            <a:r>
              <a:rPr lang="fr-CA" i="1" dirty="0"/>
              <a:t>M Ferron</a:t>
            </a:r>
          </a:p>
          <a:p>
            <a:pPr lvl="0" indent="538163">
              <a:buFont typeface="Arial" panose="020B0604020202020204" pitchFamily="34" charset="0"/>
              <a:buChar char="•"/>
            </a:pPr>
            <a:r>
              <a:rPr lang="fr-CA" dirty="0"/>
              <a:t>Chaire sur le rôle du microbiome dans l’immunodéficience primaire </a:t>
            </a:r>
          </a:p>
          <a:p>
            <a:pPr lvl="1">
              <a:tabLst>
                <a:tab pos="985838" algn="l"/>
              </a:tabLst>
            </a:pPr>
            <a:r>
              <a:rPr lang="fr-CA" dirty="0"/>
              <a:t>	 – </a:t>
            </a:r>
            <a:r>
              <a:rPr lang="fr-CA" i="1" dirty="0"/>
              <a:t>L Falcone</a:t>
            </a:r>
          </a:p>
          <a:p>
            <a:pPr lvl="0" indent="538163">
              <a:buFont typeface="Arial" panose="020B0604020202020204" pitchFamily="34" charset="0"/>
              <a:buChar char="•"/>
            </a:pPr>
            <a:r>
              <a:rPr lang="fr-CA" dirty="0"/>
              <a:t>Chaire en Épigénétique du Vieillissement et du Cancer – </a:t>
            </a:r>
            <a:r>
              <a:rPr lang="fr-CA" i="1" dirty="0"/>
              <a:t>F Mallette</a:t>
            </a:r>
          </a:p>
          <a:p>
            <a:pPr marL="538163" lvl="0" indent="-538163">
              <a:buFont typeface="Arial" panose="020B0604020202020204" pitchFamily="34" charset="0"/>
              <a:buChar char="•"/>
            </a:pPr>
            <a:r>
              <a:rPr lang="fr-CA" dirty="0"/>
              <a:t>Chaire en embryologie moléculaire et en génétique – </a:t>
            </a:r>
            <a:r>
              <a:rPr lang="fr-CA" i="1" dirty="0"/>
              <a:t>M Kmita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dirty="0"/>
              <a:t>    Chaire en génétique et en médecine génomique – </a:t>
            </a:r>
            <a:r>
              <a:rPr lang="fr-CA" i="1" dirty="0"/>
              <a:t>J Rioux</a:t>
            </a:r>
          </a:p>
          <a:p>
            <a:pPr marL="538163" lvl="0" indent="-538163">
              <a:buFont typeface="Arial" panose="020B0604020202020204" pitchFamily="34" charset="0"/>
              <a:buChar char="•"/>
            </a:pPr>
            <a:r>
              <a:rPr lang="fr-CA" dirty="0"/>
              <a:t>Chaire en médecine translationnelle et personnalisée – </a:t>
            </a:r>
            <a:r>
              <a:rPr lang="fr-CA" i="1" dirty="0"/>
              <a:t>JC Tardif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dirty="0"/>
              <a:t>    Chaire en protéolyse des précurseurs – </a:t>
            </a:r>
            <a:r>
              <a:rPr lang="fr-CA" i="1" dirty="0"/>
              <a:t>GN </a:t>
            </a:r>
            <a:r>
              <a:rPr lang="fr-CA" i="1" dirty="0" err="1"/>
              <a:t>Seidah</a:t>
            </a:r>
            <a:endParaRPr lang="fr-CA" i="1" dirty="0"/>
          </a:p>
          <a:p>
            <a:pPr marL="538163" lvl="0" indent="-538163">
              <a:buFont typeface="Arial" panose="020B0604020202020204" pitchFamily="34" charset="0"/>
              <a:buChar char="•"/>
            </a:pPr>
            <a:r>
              <a:rPr lang="fr-CA" dirty="0"/>
              <a:t>Chaire sur la signalisation dans le système immunitaire – </a:t>
            </a:r>
            <a:r>
              <a:rPr lang="fr-CA" i="1" dirty="0"/>
              <a:t>A Veillette</a:t>
            </a:r>
          </a:p>
          <a:p>
            <a:pPr marL="538163" lvl="0" indent="-538163">
              <a:buFont typeface="Arial" panose="020B0604020202020204" pitchFamily="34" charset="0"/>
              <a:buChar char="•"/>
            </a:pPr>
            <a:r>
              <a:rPr lang="fr-CA" dirty="0"/>
              <a:t>Chaire en biologie des systèmes et en biologie synthétique – </a:t>
            </a:r>
            <a:r>
              <a:rPr lang="fr-CA" i="1" dirty="0"/>
              <a:t>M Tyers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41EFFD-5523-411E-836C-77FB56EC4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34" y="366139"/>
            <a:ext cx="1947332" cy="19406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21629AC-0DFA-4C33-876A-8BC25FB5D15C}"/>
              </a:ext>
            </a:extLst>
          </p:cNvPr>
          <p:cNvSpPr txBox="1"/>
          <p:nvPr/>
        </p:nvSpPr>
        <p:spPr>
          <a:xfrm>
            <a:off x="631602" y="5441248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Deux nouvelles chaires à venir</a:t>
            </a:r>
          </a:p>
        </p:txBody>
      </p:sp>
    </p:spTree>
    <p:extLst>
      <p:ext uri="{BB962C8B-B14F-4D97-AF65-F5344CB8AC3E}">
        <p14:creationId xmlns:p14="http://schemas.microsoft.com/office/powerpoint/2010/main" val="6420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0711" y="139567"/>
            <a:ext cx="7722577" cy="933339"/>
          </a:xfrm>
        </p:spPr>
        <p:txBody>
          <a:bodyPr/>
          <a:lstStyle/>
          <a:p>
            <a:r>
              <a:rPr lang="fr-CA" b="1" dirty="0"/>
              <a:t>Subventions octroyées</a:t>
            </a:r>
            <a:endParaRPr lang="fr-CA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6F7976C-6BF2-401D-9018-3B1FD1708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0487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746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2690462"/>
          </a:xfrm>
        </p:spPr>
        <p:txBody>
          <a:bodyPr>
            <a:noAutofit/>
          </a:bodyPr>
          <a:lstStyle/>
          <a:p>
            <a:r>
              <a:rPr lang="fr-CA" b="1" dirty="0"/>
              <a:t>La recherche, c’est aussi: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14 Chaires philanthropiques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14 Fonds (dotation et souscription)</a:t>
            </a:r>
          </a:p>
          <a:p>
            <a:pPr>
              <a:lnSpc>
                <a:spcPct val="150000"/>
              </a:lnSpc>
            </a:pPr>
            <a:endParaRPr lang="fr-CA" dirty="0"/>
          </a:p>
          <a:p>
            <a:pPr>
              <a:lnSpc>
                <a:spcPct val="150000"/>
              </a:lnSpc>
            </a:pPr>
            <a:r>
              <a:rPr lang="fr-CA" dirty="0"/>
              <a:t>Pour un total de:  $ 3,15 millions distribués depuis 2017 </a:t>
            </a:r>
          </a:p>
          <a:p>
            <a:endParaRPr lang="fr-CA" dirty="0"/>
          </a:p>
          <a:p>
            <a:r>
              <a:rPr lang="fr-CA" b="1" dirty="0"/>
              <a:t>Deux nouvelles chaires et 2 nouveaux fonds à venir</a:t>
            </a:r>
          </a:p>
          <a:p>
            <a:endParaRPr lang="fr-CA" b="1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Activités de recherche </a:t>
            </a:r>
            <a:br>
              <a:rPr lang="fr-CA" b="1" dirty="0"/>
            </a:br>
            <a:r>
              <a:rPr lang="fr-CA" sz="4000" b="1" dirty="0"/>
              <a:t>2019-2020</a:t>
            </a:r>
            <a:endParaRPr lang="fr-CA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3D699B83-822E-4BEB-8D83-3A6910D787D3}"/>
              </a:ext>
            </a:extLst>
          </p:cNvPr>
          <p:cNvSpPr/>
          <p:nvPr/>
        </p:nvSpPr>
        <p:spPr>
          <a:xfrm>
            <a:off x="1566551" y="3846065"/>
            <a:ext cx="288032" cy="55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E49E97-5214-486B-834A-05339D703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305050"/>
            <a:ext cx="3342068" cy="19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Enjeux stratégiques</a:t>
            </a:r>
            <a:br>
              <a:rPr lang="fr-CA" dirty="0"/>
            </a:br>
            <a:r>
              <a:rPr lang="fr-CA" dirty="0"/>
              <a:t>- </a:t>
            </a:r>
            <a:br>
              <a:rPr lang="fr-CA" dirty="0"/>
            </a:br>
            <a:r>
              <a:rPr lang="fr-CA" dirty="0"/>
              <a:t>Bilan de mandat</a:t>
            </a:r>
          </a:p>
        </p:txBody>
      </p:sp>
    </p:spTree>
    <p:extLst>
      <p:ext uri="{BB962C8B-B14F-4D97-AF65-F5344CB8AC3E}">
        <p14:creationId xmlns:p14="http://schemas.microsoft.com/office/powerpoint/2010/main" val="33001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55612" y="73297"/>
            <a:ext cx="7722577" cy="1348257"/>
          </a:xfrm>
        </p:spPr>
        <p:txBody>
          <a:bodyPr/>
          <a:lstStyle/>
          <a:p>
            <a:r>
              <a:rPr lang="fr-CA" b="1" dirty="0"/>
              <a:t>Les enjeux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756603" y="1949450"/>
            <a:ext cx="7739062" cy="33734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400" dirty="0"/>
              <a:t>Appartenance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400" dirty="0"/>
              <a:t>Recherche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400" dirty="0"/>
              <a:t>Enseignement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400" dirty="0"/>
              <a:t>Engagement académique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400" dirty="0"/>
              <a:t>Structure organisationnelle</a:t>
            </a: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14C260-9EB0-4F68-8784-1CA819445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0" b="19245"/>
          <a:stretch/>
        </p:blipFill>
        <p:spPr>
          <a:xfrm>
            <a:off x="5809990" y="1467545"/>
            <a:ext cx="3091557" cy="32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1"/>
          <a:ext cx="9144000" cy="6029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Plan d’action – 2018-2023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Enjeux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Actions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5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Sentiment d’appartenance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Optimiser les communications</a:t>
                      </a:r>
                    </a:p>
                  </a:txBody>
                  <a:tcPr marL="34386" marR="343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79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Développer des activités participatives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Relève en recherche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Revoir la formation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182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Optimiser le mentorat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7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Innovation en enseignement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Déployer le changement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079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Soutenir la carrière d’enseignant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6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L’engagement académique dans le réseau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Valoriser</a:t>
                      </a:r>
                      <a:r>
                        <a:rPr lang="fr-CA" sz="1600" baseline="0" dirty="0">
                          <a:solidFill>
                            <a:schemeClr val="tx1"/>
                          </a:solidFill>
                          <a:effectLst/>
                        </a:rPr>
                        <a:t> le corps professoral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626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Optimiser les ressources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86" marR="3438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2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878" y="154964"/>
            <a:ext cx="8930244" cy="581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9"/>
            <p:custDataLst>
              <p:tags r:id="rId1"/>
            </p:custDataLst>
          </p:nvPr>
        </p:nvSpPr>
        <p:spPr>
          <a:xfrm>
            <a:off x="732448" y="2304882"/>
            <a:ext cx="8138420" cy="335781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Revoir la communication 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Organiser des activités de mobilisation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fr-CA" sz="2400" dirty="0">
              <a:solidFill>
                <a:schemeClr val="accent3">
                  <a:lumMod val="90000"/>
                  <a:lumOff val="1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Structure organisationnelle: divisions ou autres</a:t>
            </a:r>
          </a:p>
        </p:txBody>
      </p:sp>
      <p:sp>
        <p:nvSpPr>
          <p:cNvPr id="5" name="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32448" y="645448"/>
            <a:ext cx="8033600" cy="13482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dirty="0">
                <a:latin typeface="Calibri" panose="020F0502020204030204" pitchFamily="34" charset="0"/>
              </a:rPr>
              <a:t>Appartenance et collaboration au sein du réseau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D20133-0A83-4031-B8A0-C1D8A90345DB}"/>
              </a:ext>
            </a:extLst>
          </p:cNvPr>
          <p:cNvSpPr txBox="1"/>
          <p:nvPr/>
        </p:nvSpPr>
        <p:spPr>
          <a:xfrm>
            <a:off x="2897205" y="2743212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Infolettre départementale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BD9B55-8B0A-4F5A-AA57-353592185F16}"/>
              </a:ext>
            </a:extLst>
          </p:cNvPr>
          <p:cNvSpPr txBox="1"/>
          <p:nvPr/>
        </p:nvSpPr>
        <p:spPr>
          <a:xfrm>
            <a:off x="2973512" y="3681958"/>
            <a:ext cx="3986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Journée de la recherche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5 à 7 départemental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Accueil des nouveaux professeurs</a:t>
            </a:r>
          </a:p>
        </p:txBody>
      </p:sp>
    </p:spTree>
    <p:extLst>
      <p:ext uri="{BB962C8B-B14F-4D97-AF65-F5344CB8AC3E}">
        <p14:creationId xmlns:p14="http://schemas.microsoft.com/office/powerpoint/2010/main" val="30477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9ECB6E24-2A88-4834-93A8-74384DD88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75921"/>
              </p:ext>
            </p:extLst>
          </p:nvPr>
        </p:nvGraphicFramePr>
        <p:xfrm>
          <a:off x="3101569" y="1860766"/>
          <a:ext cx="4406882" cy="2169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3441">
                  <a:extLst>
                    <a:ext uri="{9D8B030D-6E8A-4147-A177-3AD203B41FA5}">
                      <a16:colId xmlns:a16="http://schemas.microsoft.com/office/drawing/2014/main" val="2971951791"/>
                    </a:ext>
                  </a:extLst>
                </a:gridCol>
                <a:gridCol w="2203441">
                  <a:extLst>
                    <a:ext uri="{9D8B030D-6E8A-4147-A177-3AD203B41FA5}">
                      <a16:colId xmlns:a16="http://schemas.microsoft.com/office/drawing/2014/main" val="302361814"/>
                    </a:ext>
                  </a:extLst>
                </a:gridCol>
              </a:tblGrid>
              <a:tr h="2169853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45720" marR="45720" marT="25150" marB="251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45720" marR="45720" marT="25150" marB="2515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8879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3C8E80E-6CA3-4B37-856C-ECC75376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18" y="37417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CA" dirty="0"/>
              <a:t>Pour assurer le bon fonctionnement de la réunion</a:t>
            </a:r>
            <a:endParaRPr lang="en-CA" dirty="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7ECD1FC6-3527-4362-A1DB-86E6059A0D78}"/>
              </a:ext>
            </a:extLst>
          </p:cNvPr>
          <p:cNvSpPr/>
          <p:nvPr/>
        </p:nvSpPr>
        <p:spPr>
          <a:xfrm>
            <a:off x="-237" y="1816247"/>
            <a:ext cx="2496086" cy="4092234"/>
          </a:xfrm>
          <a:prstGeom prst="snip1Rect">
            <a:avLst/>
          </a:prstGeom>
          <a:solidFill>
            <a:srgbClr val="0070C0"/>
          </a:solidFill>
        </p:spPr>
        <p:txBody>
          <a:bodyPr wrap="square" lIns="216000" tIns="162000" rIns="162000">
            <a:noAutofit/>
          </a:bodyPr>
          <a:lstStyle/>
          <a:p>
            <a:pPr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500" b="1" dirty="0">
              <a:solidFill>
                <a:prstClr val="white"/>
              </a:solidFill>
              <a:ea typeface="MS PGothic" charset="0"/>
            </a:endParaRPr>
          </a:p>
          <a:p>
            <a:pPr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500" b="1" dirty="0">
              <a:solidFill>
                <a:prstClr val="white"/>
              </a:solidFill>
              <a:ea typeface="MS PGothic" charset="0"/>
            </a:endParaRPr>
          </a:p>
          <a:p>
            <a:pPr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500" b="1" dirty="0">
              <a:solidFill>
                <a:prstClr val="white"/>
              </a:solidFill>
              <a:ea typeface="MS PGothic" charset="0"/>
            </a:endParaRPr>
          </a:p>
          <a:p>
            <a:pPr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500" b="1" dirty="0">
              <a:solidFill>
                <a:prstClr val="white"/>
              </a:solidFill>
              <a:ea typeface="MS PGothic" charset="0"/>
            </a:endParaRPr>
          </a:p>
          <a:p>
            <a:pPr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500" b="1" dirty="0">
              <a:solidFill>
                <a:prstClr val="white"/>
              </a:solidFill>
              <a:ea typeface="MS PGothic" charset="0"/>
            </a:endParaRPr>
          </a:p>
          <a:p>
            <a:pPr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prstClr val="white"/>
                </a:solidFill>
                <a:ea typeface="MS PGothic" charset="0"/>
              </a:rPr>
              <a:t>Contribuez à une réunion réussie</a:t>
            </a:r>
          </a:p>
          <a:p>
            <a:pPr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A" sz="1500" dirty="0">
              <a:solidFill>
                <a:prstClr val="white"/>
              </a:solidFill>
              <a:latin typeface="Arial"/>
              <a:ea typeface="MS PGothic" charset="0"/>
            </a:endParaRPr>
          </a:p>
          <a:p>
            <a:pPr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white"/>
              </a:solidFill>
              <a:ea typeface="MS PGothic" charset="0"/>
            </a:endParaRPr>
          </a:p>
          <a:p>
            <a:pPr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A" sz="1400" b="1" dirty="0">
              <a:solidFill>
                <a:prstClr val="white"/>
              </a:solidFill>
              <a:latin typeface="Arial" panose="020B0604020202020204"/>
              <a:ea typeface="MS PGothic" charset="0"/>
            </a:endParaRPr>
          </a:p>
          <a:p>
            <a:pPr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A" sz="1400" b="1" dirty="0">
              <a:solidFill>
                <a:prstClr val="white"/>
              </a:solidFill>
              <a:latin typeface="Arial" panose="020B0604020202020204"/>
              <a:ea typeface="MS PGothic" charset="0"/>
            </a:endParaRPr>
          </a:p>
          <a:p>
            <a:pPr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A" sz="1400" dirty="0">
              <a:solidFill>
                <a:prstClr val="white"/>
              </a:solidFill>
              <a:latin typeface="Arial" panose="020B0604020202020204"/>
              <a:ea typeface="MS PGothic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EFFD0-60AC-4441-97FE-8491759D84E8}"/>
              </a:ext>
            </a:extLst>
          </p:cNvPr>
          <p:cNvSpPr/>
          <p:nvPr/>
        </p:nvSpPr>
        <p:spPr>
          <a:xfrm>
            <a:off x="5589412" y="3354047"/>
            <a:ext cx="1570554" cy="3909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dirty="0">
                <a:solidFill>
                  <a:srgbClr val="081538"/>
                </a:solidFill>
                <a:ea typeface="MS PGothic" charset="0"/>
              </a:rPr>
              <a:t>Micro / téléphone</a:t>
            </a:r>
          </a:p>
          <a:p>
            <a:pPr algn="ctr"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000" b="1" dirty="0">
              <a:solidFill>
                <a:srgbClr val="081538"/>
              </a:solidFill>
              <a:ea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6B208-7503-4E5B-A613-213C14664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177" y="2351773"/>
            <a:ext cx="905024" cy="9050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27C77B-34DE-4B88-8F82-5D7C30A3866A}"/>
              </a:ext>
            </a:extLst>
          </p:cNvPr>
          <p:cNvSpPr/>
          <p:nvPr/>
        </p:nvSpPr>
        <p:spPr>
          <a:xfrm>
            <a:off x="3288191" y="3379636"/>
            <a:ext cx="1570554" cy="3397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000" b="1" dirty="0">
                <a:solidFill>
                  <a:srgbClr val="081538"/>
                </a:solidFill>
                <a:latin typeface="Arial"/>
                <a:ea typeface="MS PGothic" charset="0"/>
              </a:rPr>
              <a:t>Caméra</a:t>
            </a:r>
          </a:p>
          <a:p>
            <a:pPr algn="ctr"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000" dirty="0">
              <a:solidFill>
                <a:srgbClr val="081538"/>
              </a:solidFill>
              <a:ea typeface="MS PGothic" charset="0"/>
            </a:endParaRPr>
          </a:p>
          <a:p>
            <a:pPr algn="ctr"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CA" sz="1000" dirty="0">
              <a:solidFill>
                <a:srgbClr val="081538"/>
              </a:solidFill>
              <a:latin typeface="Arial"/>
              <a:ea typeface="MS PGothic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10AD30-575F-4F7C-8575-CDB0753DB321}"/>
              </a:ext>
            </a:extLst>
          </p:cNvPr>
          <p:cNvSpPr/>
          <p:nvPr/>
        </p:nvSpPr>
        <p:spPr>
          <a:xfrm>
            <a:off x="4322409" y="5179098"/>
            <a:ext cx="2052280" cy="3080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6858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000" b="1" dirty="0">
                <a:solidFill>
                  <a:srgbClr val="081538"/>
                </a:solidFill>
                <a:latin typeface="Arial"/>
                <a:ea typeface="MS PGothic" charset="0"/>
              </a:rPr>
              <a:t>Chat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F94C92-F7C6-46DB-B689-FA06BB08D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988" y="2496209"/>
            <a:ext cx="970960" cy="760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F81D8E-DD17-4A4D-9A8B-73586E1A8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147" y="4391609"/>
            <a:ext cx="821726" cy="78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127" y="95003"/>
            <a:ext cx="8930244" cy="581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9"/>
            <p:custDataLst>
              <p:tags r:id="rId1"/>
            </p:custDataLst>
          </p:nvPr>
        </p:nvSpPr>
        <p:spPr>
          <a:xfrm>
            <a:off x="546265" y="2308488"/>
            <a:ext cx="8443356" cy="3470672"/>
          </a:xfrm>
        </p:spPr>
        <p:txBody>
          <a:bodyPr>
            <a:no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Revoir la formation en recherche des résidents</a:t>
            </a:r>
          </a:p>
          <a:p>
            <a:pPr marL="342900" indent="-342900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Optimiser le mentorat offert aux jeunes chercheurs </a:t>
            </a:r>
          </a:p>
          <a:p>
            <a:pPr marL="342900" indent="-342900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Valoriser les travaux de nos chercheurs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fr-CA" sz="2400" dirty="0">
              <a:solidFill>
                <a:schemeClr val="accent3">
                  <a:lumMod val="90000"/>
                  <a:lumOff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32448" y="645449"/>
            <a:ext cx="7722577" cy="852846"/>
          </a:xfrm>
        </p:spPr>
        <p:txBody>
          <a:bodyPr anchor="t" anchorCtr="0"/>
          <a:lstStyle/>
          <a:p>
            <a:r>
              <a:rPr lang="fr-CA" sz="4000" dirty="0">
                <a:latin typeface="Calibri" panose="020F0502020204030204" pitchFamily="34" charset="0"/>
              </a:rPr>
              <a:t>Consolider les activités de recherche dans nos établissements</a:t>
            </a:r>
            <a:br>
              <a:rPr lang="fr-CA" sz="4000" dirty="0">
                <a:latin typeface="Calibri" panose="020F0502020204030204" pitchFamily="34" charset="0"/>
              </a:rPr>
            </a:br>
            <a:r>
              <a:rPr lang="fr-CA" sz="40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BC3E34-60D6-431D-9AC7-D7BD9FFE12BF}"/>
              </a:ext>
            </a:extLst>
          </p:cNvPr>
          <p:cNvSpPr txBox="1"/>
          <p:nvPr/>
        </p:nvSpPr>
        <p:spPr>
          <a:xfrm>
            <a:off x="2897205" y="2743212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Formation enrichie au tronc commun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872BBD-2FA6-44DF-8D34-A977294C11C3}"/>
              </a:ext>
            </a:extLst>
          </p:cNvPr>
          <p:cNvSpPr txBox="1"/>
          <p:nvPr/>
        </p:nvSpPr>
        <p:spPr>
          <a:xfrm>
            <a:off x="2897205" y="3689701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Mécanisme formel lors du recrutement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7BB949-A7A0-4848-B433-0727B6EABEE9}"/>
              </a:ext>
            </a:extLst>
          </p:cNvPr>
          <p:cNvSpPr txBox="1"/>
          <p:nvPr/>
        </p:nvSpPr>
        <p:spPr>
          <a:xfrm>
            <a:off x="2885976" y="4555981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Journée de la recherche</a:t>
            </a:r>
          </a:p>
        </p:txBody>
      </p:sp>
    </p:spTree>
    <p:extLst>
      <p:ext uri="{BB962C8B-B14F-4D97-AF65-F5344CB8AC3E}">
        <p14:creationId xmlns:p14="http://schemas.microsoft.com/office/powerpoint/2010/main" val="12239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27" y="95003"/>
            <a:ext cx="8930244" cy="581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9"/>
            <p:custDataLst>
              <p:tags r:id="rId1"/>
            </p:custDataLst>
          </p:nvPr>
        </p:nvSpPr>
        <p:spPr>
          <a:xfrm>
            <a:off x="732448" y="2655311"/>
            <a:ext cx="7722577" cy="3225608"/>
          </a:xfrm>
        </p:spPr>
        <p:txBody>
          <a:bodyPr>
            <a:noAutofit/>
          </a:bodyPr>
          <a:lstStyle/>
          <a:p>
            <a:pPr marL="268288" lvl="0" indent="-268288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Supporter le virage CPC</a:t>
            </a:r>
          </a:p>
          <a:p>
            <a:pPr marL="268288" lvl="0" indent="-268288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fr-CA" sz="2400" dirty="0">
              <a:solidFill>
                <a:schemeClr val="accent3">
                  <a:lumMod val="90000"/>
                  <a:lumOff val="10000"/>
                </a:schemeClr>
              </a:solidFill>
              <a:latin typeface="Calibri" panose="020F0502020204030204" pitchFamily="34" charset="0"/>
            </a:endParaRPr>
          </a:p>
          <a:p>
            <a:pPr marL="268288" lvl="0" indent="-268288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Soutien financier pour projet d’innovation pédagogique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fr-C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32448" y="645448"/>
            <a:ext cx="7722577" cy="13482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dirty="0">
                <a:latin typeface="Calibri" panose="020F0502020204030204" pitchFamily="34" charset="0"/>
              </a:rPr>
              <a:t>Soutenir un environnement qui favorise l’excellence et l’innovation en enseignement</a:t>
            </a:r>
            <a:endParaRPr lang="fr-C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4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40482E-29D4-4EB1-BAD3-94A4761030B9}"/>
              </a:ext>
            </a:extLst>
          </p:cNvPr>
          <p:cNvSpPr txBox="1"/>
          <p:nvPr/>
        </p:nvSpPr>
        <p:spPr>
          <a:xfrm>
            <a:off x="2285999" y="3133024"/>
            <a:ext cx="2653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Comité de transition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Formations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Rémunération, etc.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8FD1EA-D22D-4E88-9193-423B7E48F828}"/>
              </a:ext>
            </a:extLst>
          </p:cNvPr>
          <p:cNvSpPr txBox="1"/>
          <p:nvPr/>
        </p:nvSpPr>
        <p:spPr>
          <a:xfrm>
            <a:off x="2285999" y="4600676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Concours annuel</a:t>
            </a:r>
          </a:p>
        </p:txBody>
      </p:sp>
    </p:spTree>
    <p:extLst>
      <p:ext uri="{BB962C8B-B14F-4D97-AF65-F5344CB8AC3E}">
        <p14:creationId xmlns:p14="http://schemas.microsoft.com/office/powerpoint/2010/main" val="38278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27" y="75017"/>
            <a:ext cx="8930244" cy="581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9"/>
            <p:custDataLst>
              <p:tags r:id="rId1"/>
            </p:custDataLst>
          </p:nvPr>
        </p:nvSpPr>
        <p:spPr>
          <a:xfrm>
            <a:off x="732448" y="2268510"/>
            <a:ext cx="7259646" cy="31245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5" name="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32448" y="645448"/>
            <a:ext cx="8033600" cy="13482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A" sz="4000" dirty="0">
                <a:latin typeface="Calibri" panose="020F0502020204030204" pitchFamily="34" charset="0"/>
              </a:rPr>
              <a:t>Soutenir l’engagement académique dans notre réseau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54D21BFA-2F7F-4D7E-96A4-3D5C2635670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87959" y="2417904"/>
            <a:ext cx="7722577" cy="3225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6858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900" indent="-25082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3000" indent="-272700" algn="l" defTabSz="6858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10000"/>
              <a:buFont typeface="+mj-lt"/>
              <a:buAutoNum type="arabicPeriod"/>
              <a:def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Carrière académique</a:t>
            </a:r>
          </a:p>
          <a:p>
            <a:pPr marL="268288" indent="-268288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Valorisation du corps professoral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fr-C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384D93-7946-42A1-920E-7A34E80A38FD}"/>
              </a:ext>
            </a:extLst>
          </p:cNvPr>
          <p:cNvSpPr txBox="1"/>
          <p:nvPr/>
        </p:nvSpPr>
        <p:spPr>
          <a:xfrm>
            <a:off x="1809551" y="2863537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Nouveau profil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71F67E-E9CF-4270-9D30-56CE1D6E8C8E}"/>
              </a:ext>
            </a:extLst>
          </p:cNvPr>
          <p:cNvSpPr txBox="1"/>
          <p:nvPr/>
        </p:nvSpPr>
        <p:spPr>
          <a:xfrm>
            <a:off x="1782222" y="4052256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Soutien promotion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solidFill>
                  <a:srgbClr val="00B050"/>
                </a:solidFill>
              </a:rPr>
              <a:t>Prix et reconnaissances</a:t>
            </a:r>
          </a:p>
        </p:txBody>
      </p:sp>
    </p:spTree>
    <p:extLst>
      <p:ext uri="{BB962C8B-B14F-4D97-AF65-F5344CB8AC3E}">
        <p14:creationId xmlns:p14="http://schemas.microsoft.com/office/powerpoint/2010/main" val="10623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55612" y="73297"/>
            <a:ext cx="7722577" cy="1348257"/>
          </a:xfrm>
        </p:spPr>
        <p:txBody>
          <a:bodyPr/>
          <a:lstStyle/>
          <a:p>
            <a:r>
              <a:rPr lang="fr-CA" b="1" dirty="0"/>
              <a:t>Autres enjeux…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756603" y="1949450"/>
            <a:ext cx="7739062" cy="33734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400" dirty="0"/>
              <a:t>Fatigue du corps professoral liée à la pandémie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400" dirty="0"/>
              <a:t>Augmentation de la clientèle étudiante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400" dirty="0"/>
              <a:t>Financement des formations complémentaires pour nos nouvelles recrues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400" dirty="0"/>
              <a:t>Financement – alma mater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9676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/>
              <a:t>Prix et </a:t>
            </a:r>
          </a:p>
          <a:p>
            <a:pPr lvl="0"/>
            <a:r>
              <a:rPr lang="fr-FR" dirty="0"/>
              <a:t>Distinctions</a:t>
            </a:r>
          </a:p>
          <a:p>
            <a:pPr lvl="0"/>
            <a:r>
              <a:rPr lang="fr-FR" sz="28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969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810836" cy="2999875"/>
          </a:xfrm>
        </p:spPr>
        <p:txBody>
          <a:bodyPr>
            <a:noAutofit/>
          </a:bodyPr>
          <a:lstStyle/>
          <a:p>
            <a:pPr lvl="0"/>
            <a:r>
              <a:rPr lang="fr-FR" sz="4800" dirty="0"/>
              <a:t>Mérite Carrière</a:t>
            </a:r>
          </a:p>
          <a:p>
            <a:pPr lvl="0"/>
            <a:r>
              <a:rPr lang="fr-FR" sz="4800" dirty="0"/>
              <a:t>de l’année 2020</a:t>
            </a:r>
          </a:p>
          <a:p>
            <a:pPr lvl="0"/>
            <a:endParaRPr lang="fr-FR" sz="4800" dirty="0"/>
          </a:p>
          <a:p>
            <a:pPr lvl="0"/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034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473CFA-9B2C-4AF5-96BF-4FB7E291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486" y="1130531"/>
            <a:ext cx="3433923" cy="258370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tre 2"/>
          <p:cNvSpPr txBox="1">
            <a:spLocks/>
          </p:cNvSpPr>
          <p:nvPr/>
        </p:nvSpPr>
        <p:spPr>
          <a:xfrm>
            <a:off x="166801" y="2143799"/>
            <a:ext cx="5040000" cy="29816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Honneur décerné à</a:t>
            </a:r>
          </a:p>
          <a:p>
            <a:pPr>
              <a:spcAft>
                <a:spcPts val="600"/>
              </a:spcAft>
            </a:pPr>
            <a:endParaRPr lang="fr-FR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fr-FR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fr-FR" sz="32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Richard Gauthier</a:t>
            </a:r>
          </a:p>
          <a:p>
            <a:pPr>
              <a:spcAft>
                <a:spcPts val="600"/>
              </a:spcAft>
            </a:pPr>
            <a:endParaRPr lang="fr-FR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fr-FR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reconnaissance de sa contribution exceptionnelle au développement et au rayonnement du Département de médecine de la Faculté de médecine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3486" y="452387"/>
            <a:ext cx="5040000" cy="1057314"/>
          </a:xfrm>
        </p:spPr>
        <p:txBody>
          <a:bodyPr vert="horz" lIns="91440" tIns="0" rIns="0" bIns="0" rtlCol="0" anchor="b">
            <a:normAutofit/>
          </a:bodyPr>
          <a:lstStyle/>
          <a:p>
            <a:r>
              <a:rPr lang="da-DK" dirty="0"/>
              <a:t>Félicitations!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582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fr-FR" sz="4800" dirty="0"/>
              <a:t>Professeur </a:t>
            </a:r>
          </a:p>
          <a:p>
            <a:pPr lvl="0"/>
            <a:r>
              <a:rPr lang="fr-FR" sz="4800" dirty="0"/>
              <a:t>de l’année </a:t>
            </a:r>
          </a:p>
          <a:p>
            <a:pPr lvl="0"/>
            <a:r>
              <a:rPr lang="fr-FR" sz="4800" dirty="0"/>
              <a:t>2020</a:t>
            </a:r>
          </a:p>
          <a:p>
            <a:pPr lvl="0"/>
            <a:endParaRPr lang="fr-FR" sz="4800" dirty="0"/>
          </a:p>
          <a:p>
            <a:pPr lvl="0"/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5242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001" y="365125"/>
            <a:ext cx="4039987" cy="908090"/>
          </a:xfrm>
        </p:spPr>
        <p:txBody>
          <a:bodyPr>
            <a:normAutofit/>
          </a:bodyPr>
          <a:lstStyle/>
          <a:p>
            <a:pPr algn="ctr"/>
            <a:r>
              <a:rPr lang="da-DK" sz="4800" dirty="0">
                <a:solidFill>
                  <a:schemeClr val="accent1">
                    <a:lumMod val="75000"/>
                  </a:schemeClr>
                </a:solidFill>
              </a:rPr>
              <a:t>Félicitations!</a:t>
            </a:r>
            <a:endParaRPr lang="fr-CA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432001" y="1579418"/>
            <a:ext cx="4039987" cy="32835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dirty="0">
                <a:latin typeface="Calibri" panose="020F0502020204030204" pitchFamily="34" charset="0"/>
              </a:rPr>
              <a:t>Honneur décerné à</a:t>
            </a:r>
          </a:p>
          <a:p>
            <a:pPr algn="ctr"/>
            <a:endParaRPr lang="da-DK" sz="2800" dirty="0">
              <a:latin typeface="Calibri" panose="020F0502020204030204" pitchFamily="34" charset="0"/>
            </a:endParaRPr>
          </a:p>
          <a:p>
            <a:pPr algn="ctr"/>
            <a:r>
              <a:rPr lang="da-DK" sz="4000" b="1" i="1" dirty="0">
                <a:latin typeface="Calibri" panose="020F0502020204030204" pitchFamily="34" charset="0"/>
              </a:rPr>
              <a:t>Michèle Mahone</a:t>
            </a:r>
          </a:p>
          <a:p>
            <a:pPr algn="ctr"/>
            <a:endParaRPr lang="da-DK" sz="2800" dirty="0">
              <a:latin typeface="Calibri" panose="020F0502020204030204" pitchFamily="34" charset="0"/>
            </a:endParaRPr>
          </a:p>
          <a:p>
            <a:pPr algn="ctr"/>
            <a:r>
              <a:rPr lang="da-DK" sz="2800" dirty="0">
                <a:latin typeface="Calibri" panose="020F0502020204030204" pitchFamily="34" charset="0"/>
              </a:rPr>
              <a:t>pour la qualité de sa contribution à l’enseignement</a:t>
            </a:r>
          </a:p>
        </p:txBody>
      </p:sp>
      <p:sp>
        <p:nvSpPr>
          <p:cNvPr id="2" name="Espace réservé pour une image 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30384A-7C86-4402-88BC-3A5AC5B4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7764" y="0"/>
            <a:ext cx="4186236" cy="60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fr-FR" sz="4800" dirty="0"/>
              <a:t>Professeurs </a:t>
            </a:r>
          </a:p>
          <a:p>
            <a:pPr lvl="0"/>
            <a:r>
              <a:rPr lang="fr-FR" sz="4800" dirty="0"/>
              <a:t>choisis par les </a:t>
            </a:r>
          </a:p>
          <a:p>
            <a:pPr lvl="0"/>
            <a:r>
              <a:rPr lang="fr-FR" sz="4800" dirty="0"/>
              <a:t>résidents</a:t>
            </a:r>
          </a:p>
          <a:p>
            <a:pPr lvl="0"/>
            <a:endParaRPr lang="fr-FR" sz="4800" dirty="0"/>
          </a:p>
          <a:p>
            <a:pPr lvl="0"/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4821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702469" y="1167554"/>
            <a:ext cx="7739062" cy="410227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sz="1600" dirty="0">
                <a:latin typeface="Calibri" panose="020F0502020204030204" pitchFamily="34" charset="0"/>
              </a:rPr>
              <a:t>Allocution du doyen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>
                <a:latin typeface="Calibri" panose="020F0502020204030204" pitchFamily="34" charset="0"/>
              </a:rPr>
              <a:t>Rapport annuel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>
                <a:latin typeface="Calibri" panose="020F0502020204030204" pitchFamily="34" charset="0"/>
              </a:rPr>
              <a:t>Bilan de mandat – retour sur la planification stratégique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>
                <a:latin typeface="Calibri" panose="020F0502020204030204" pitchFamily="34" charset="0"/>
              </a:rPr>
              <a:t>Prix et distinctions</a:t>
            </a:r>
          </a:p>
          <a:p>
            <a:r>
              <a:rPr lang="fr-CA" sz="1600" dirty="0">
                <a:latin typeface="Calibri" panose="020F0502020204030204" pitchFamily="34" charset="0"/>
              </a:rPr>
              <a:t>	a) Mérite de carrière</a:t>
            </a:r>
          </a:p>
          <a:p>
            <a:r>
              <a:rPr lang="fr-CA" sz="1600" dirty="0">
                <a:latin typeface="Calibri" panose="020F0502020204030204" pitchFamily="34" charset="0"/>
              </a:rPr>
              <a:t>	b) Professeur de l’année</a:t>
            </a:r>
          </a:p>
          <a:p>
            <a:r>
              <a:rPr lang="fr-CA" sz="1600" dirty="0">
                <a:latin typeface="Calibri" panose="020F0502020204030204" pitchFamily="34" charset="0"/>
              </a:rPr>
              <a:t>	c) Professeurs choisis par les résidents</a:t>
            </a:r>
          </a:p>
          <a:p>
            <a:r>
              <a:rPr lang="fr-CA" sz="1600" dirty="0">
                <a:latin typeface="Calibri" panose="020F0502020204030204" pitchFamily="34" charset="0"/>
              </a:rPr>
              <a:t>	d) Jeune chercheur</a:t>
            </a:r>
          </a:p>
          <a:p>
            <a:r>
              <a:rPr lang="fr-CA" sz="1600" dirty="0">
                <a:latin typeface="Calibri" panose="020F0502020204030204" pitchFamily="34" charset="0"/>
              </a:rPr>
              <a:t>	e) Soutien à des projets en pédagogie médicale</a:t>
            </a:r>
          </a:p>
          <a:p>
            <a:r>
              <a:rPr lang="fr-CA" sz="1600" dirty="0">
                <a:latin typeface="Calibri" panose="020F0502020204030204" pitchFamily="34" charset="0"/>
              </a:rPr>
              <a:t>5. Récipiendaires des bourses départementales</a:t>
            </a:r>
          </a:p>
          <a:p>
            <a:r>
              <a:rPr lang="fr-CA" sz="1600" dirty="0">
                <a:latin typeface="Calibri" panose="020F0502020204030204" pitchFamily="34" charset="0"/>
              </a:rPr>
              <a:t>	a) Bourse de formation complémentaire</a:t>
            </a:r>
          </a:p>
          <a:p>
            <a:r>
              <a:rPr lang="fr-CA" sz="1600" dirty="0">
                <a:latin typeface="Calibri" panose="020F0502020204030204" pitchFamily="34" charset="0"/>
              </a:rPr>
              <a:t>	b) Bourse de soutien à la recherche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0847" y="179858"/>
            <a:ext cx="7722577" cy="878796"/>
          </a:xfrm>
        </p:spPr>
        <p:txBody>
          <a:bodyPr/>
          <a:lstStyle/>
          <a:p>
            <a:r>
              <a:rPr lang="fr-CA" dirty="0"/>
              <a:t>Ordre du jour </a:t>
            </a:r>
          </a:p>
        </p:txBody>
      </p:sp>
      <p:sp>
        <p:nvSpPr>
          <p:cNvPr id="4" name="Triangle isocèle 3"/>
          <p:cNvSpPr/>
          <p:nvPr/>
        </p:nvSpPr>
        <p:spPr>
          <a:xfrm rot="3190879">
            <a:off x="7896592" y="-955701"/>
            <a:ext cx="2778826" cy="23869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Triangle isocèle 4"/>
          <p:cNvSpPr/>
          <p:nvPr/>
        </p:nvSpPr>
        <p:spPr>
          <a:xfrm rot="10800000">
            <a:off x="6252211" y="-105150"/>
            <a:ext cx="2891789" cy="570016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5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638961" y="2560120"/>
            <a:ext cx="7739062" cy="24353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>
                <a:latin typeface="Calibri" panose="020F0502020204030204" pitchFamily="34" charset="0"/>
              </a:rPr>
              <a:t>Daniel Corsilli (CHUM)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>
                <a:latin typeface="Calibri" panose="020F0502020204030204" pitchFamily="34" charset="0"/>
              </a:rPr>
              <a:t>Francis Toupin (HMR)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>
                <a:latin typeface="Calibri" panose="020F0502020204030204" pitchFamily="34" charset="0"/>
              </a:rPr>
              <a:t>Geneviève </a:t>
            </a:r>
            <a:r>
              <a:rPr lang="fr-CA" sz="2800" dirty="0" err="1">
                <a:latin typeface="Calibri" panose="020F0502020204030204" pitchFamily="34" charset="0"/>
              </a:rPr>
              <a:t>Giraldeau</a:t>
            </a:r>
            <a:r>
              <a:rPr lang="fr-CA" sz="2800" dirty="0">
                <a:latin typeface="Calibri" panose="020F0502020204030204" pitchFamily="34" charset="0"/>
              </a:rPr>
              <a:t> (ICM)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>
                <a:latin typeface="Calibri" panose="020F0502020204030204" pitchFamily="34" charset="0"/>
              </a:rPr>
              <a:t>Marie-Jeanne Kergoat (IUGM)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800" dirty="0"/>
          </a:p>
          <a:p>
            <a:endParaRPr lang="fr-CA" sz="24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panose="020F0502020204030204" pitchFamily="34" charset="0"/>
              </a:rPr>
              <a:t>Professeur(e)s choisi(e)s par les résident(e)s</a:t>
            </a:r>
          </a:p>
        </p:txBody>
      </p:sp>
    </p:spTree>
    <p:extLst>
      <p:ext uri="{BB962C8B-B14F-4D97-AF65-F5344CB8AC3E}">
        <p14:creationId xmlns:p14="http://schemas.microsoft.com/office/powerpoint/2010/main" val="18039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810836" cy="2999875"/>
          </a:xfrm>
        </p:spPr>
        <p:txBody>
          <a:bodyPr>
            <a:noAutofit/>
          </a:bodyPr>
          <a:lstStyle/>
          <a:p>
            <a:pPr lvl="0"/>
            <a:r>
              <a:rPr lang="fr-FR" sz="4800" dirty="0"/>
              <a:t>Prix du jeune chercheur</a:t>
            </a:r>
          </a:p>
          <a:p>
            <a:pPr lvl="0"/>
            <a:endParaRPr lang="fr-FR" sz="4800" dirty="0"/>
          </a:p>
          <a:p>
            <a:pPr lvl="0"/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9496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En remplacement du Prix du chercheur PhD de l’année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Moins de 10 ans de carrière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MD ou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Excellence en recherche, enseignement, contribution et rayonnement</a:t>
            </a:r>
          </a:p>
          <a:p>
            <a:endParaRPr lang="fr-CA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05460" y="992027"/>
            <a:ext cx="7722577" cy="1348257"/>
          </a:xfrm>
        </p:spPr>
        <p:txBody>
          <a:bodyPr/>
          <a:lstStyle/>
          <a:p>
            <a:r>
              <a:rPr lang="fr-CA" dirty="0">
                <a:latin typeface="Calibri" panose="020F0502020204030204" pitchFamily="34" charset="0"/>
              </a:rPr>
              <a:t>Prix du jeune chercheur</a:t>
            </a:r>
            <a:br>
              <a:rPr lang="fr-CA" dirty="0">
                <a:latin typeface="Calibri" panose="020F0502020204030204" pitchFamily="34" charset="0"/>
              </a:rPr>
            </a:br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810836" cy="2999875"/>
          </a:xfrm>
        </p:spPr>
        <p:txBody>
          <a:bodyPr>
            <a:noAutofit/>
          </a:bodyPr>
          <a:lstStyle/>
          <a:p>
            <a:pPr lvl="0"/>
            <a:r>
              <a:rPr lang="fr-FR" sz="4800" dirty="0"/>
              <a:t>Bourses</a:t>
            </a:r>
          </a:p>
          <a:p>
            <a:pPr lvl="0"/>
            <a:r>
              <a:rPr lang="fr-FR" sz="4800" dirty="0"/>
              <a:t>du</a:t>
            </a:r>
          </a:p>
          <a:p>
            <a:pPr lvl="0"/>
            <a:r>
              <a:rPr lang="fr-FR" sz="4800" dirty="0"/>
              <a:t>département</a:t>
            </a:r>
          </a:p>
          <a:p>
            <a:pPr lvl="0"/>
            <a:endParaRPr lang="fr-FR" sz="4800" dirty="0"/>
          </a:p>
          <a:p>
            <a:pPr lvl="0"/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27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643773" y="2088481"/>
            <a:ext cx="7739062" cy="33734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CA" sz="2200" dirty="0">
                <a:latin typeface="Calibri" panose="020F0502020204030204" pitchFamily="34" charset="0"/>
              </a:rPr>
              <a:t>Bourse de formation complémentaire</a:t>
            </a:r>
          </a:p>
          <a:p>
            <a:r>
              <a:rPr lang="fr-CA" sz="2200" dirty="0">
                <a:latin typeface="Calibri" panose="020F0502020204030204" pitchFamily="34" charset="0"/>
              </a:rPr>
              <a:t>	</a:t>
            </a: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</a:rPr>
              <a:t>4 bourses de $ 25,000</a:t>
            </a:r>
          </a:p>
          <a:p>
            <a:r>
              <a:rPr lang="fr-CA" sz="2200" dirty="0">
                <a:latin typeface="Calibri" panose="020F0502020204030204" pitchFamily="34" charset="0"/>
              </a:rPr>
              <a:t>2)   Bourse de soutien à la recherche </a:t>
            </a:r>
          </a:p>
          <a:p>
            <a:r>
              <a:rPr lang="fr-CA" sz="2200" dirty="0">
                <a:latin typeface="Calibri" panose="020F0502020204030204" pitchFamily="34" charset="0"/>
              </a:rPr>
              <a:t>	</a:t>
            </a: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</a:rPr>
              <a:t>4 bourses de $ 25,000</a:t>
            </a:r>
          </a:p>
          <a:p>
            <a:r>
              <a:rPr lang="fr-CA" sz="2200" dirty="0">
                <a:latin typeface="Calibri" panose="020F0502020204030204" pitchFamily="34" charset="0"/>
              </a:rPr>
              <a:t>3)   Bourse de soutien à l’innovation en pédagogie </a:t>
            </a:r>
          </a:p>
          <a:p>
            <a:r>
              <a:rPr lang="fr-CA" sz="2200" dirty="0">
                <a:latin typeface="Calibri" panose="020F0502020204030204" pitchFamily="34" charset="0"/>
              </a:rPr>
              <a:t>	</a:t>
            </a:r>
            <a:r>
              <a:rPr lang="fr-CA" sz="2200" dirty="0">
                <a:solidFill>
                  <a:schemeClr val="accent1"/>
                </a:solidFill>
                <a:latin typeface="Calibri" panose="020F0502020204030204" pitchFamily="34" charset="0"/>
              </a:rPr>
              <a:t>2 bourses de $ 5,000 à 10,000</a:t>
            </a:r>
          </a:p>
          <a:p>
            <a:endParaRPr lang="fr-CA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43773" y="549264"/>
            <a:ext cx="7722577" cy="1348257"/>
          </a:xfrm>
        </p:spPr>
        <p:txBody>
          <a:bodyPr/>
          <a:lstStyle/>
          <a:p>
            <a:r>
              <a:rPr lang="fr-CA" dirty="0">
                <a:latin typeface="Calibri" panose="020F0502020204030204" pitchFamily="34" charset="0"/>
              </a:rPr>
              <a:t>Bourses départementales</a:t>
            </a:r>
            <a:br>
              <a:rPr lang="fr-CA" dirty="0">
                <a:latin typeface="Calibri" panose="020F0502020204030204" pitchFamily="34" charset="0"/>
              </a:rPr>
            </a:br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fr-CA" sz="2400" b="1" dirty="0">
                <a:latin typeface="Calibri" panose="020F0502020204030204" pitchFamily="34" charset="0"/>
              </a:rPr>
              <a:t>Lauréats 2020-2021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AVRAM, Robert (ICM)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BÉLAND-BONENFANT, Sarah (CHUM)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HOULE, Aurélie (IRGLM)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POIRIER, Jonathan (CHUM)</a:t>
            </a:r>
          </a:p>
          <a:p>
            <a:endParaRPr lang="fr-CA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05460" y="992027"/>
            <a:ext cx="7722577" cy="1348257"/>
          </a:xfrm>
        </p:spPr>
        <p:txBody>
          <a:bodyPr/>
          <a:lstStyle/>
          <a:p>
            <a:r>
              <a:rPr lang="fr-CA" dirty="0">
                <a:latin typeface="Calibri" panose="020F0502020204030204" pitchFamily="34" charset="0"/>
              </a:rPr>
              <a:t>Bourse du département pour formation complémentaire</a:t>
            </a:r>
            <a:br>
              <a:rPr lang="fr-CA" dirty="0">
                <a:latin typeface="Calibri" panose="020F0502020204030204" pitchFamily="34" charset="0"/>
              </a:rPr>
            </a:br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749651" y="2074044"/>
            <a:ext cx="7739062" cy="3373438"/>
          </a:xfrm>
        </p:spPr>
        <p:txBody>
          <a:bodyPr>
            <a:normAutofit/>
          </a:bodyPr>
          <a:lstStyle/>
          <a:p>
            <a:r>
              <a:rPr lang="fr-CA" sz="2400" b="1" dirty="0">
                <a:latin typeface="Calibri" panose="020F0502020204030204" pitchFamily="34" charset="0"/>
              </a:rPr>
              <a:t>Lauréat(e)s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Szuber, Natasha (HMR)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Bouabdallaoui, Nadia (ICM)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Cavayas, Yiorgos Alexandros (HSCM)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200" dirty="0">
                <a:latin typeface="Calibri" panose="020F0502020204030204" pitchFamily="34" charset="0"/>
              </a:rPr>
              <a:t>Landon-Cardinal, Océane (CHUM)</a:t>
            </a:r>
          </a:p>
          <a:p>
            <a:endParaRPr lang="fr-CA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05460" y="992027"/>
            <a:ext cx="7722577" cy="1348257"/>
          </a:xfrm>
        </p:spPr>
        <p:txBody>
          <a:bodyPr/>
          <a:lstStyle/>
          <a:p>
            <a:r>
              <a:rPr lang="fr-CA" dirty="0">
                <a:latin typeface="Calibri" panose="020F0502020204030204" pitchFamily="34" charset="0"/>
              </a:rPr>
              <a:t>Bourses du département</a:t>
            </a:r>
            <a:br>
              <a:rPr lang="fr-CA" dirty="0">
                <a:latin typeface="Calibri" panose="020F0502020204030204" pitchFamily="34" charset="0"/>
              </a:rPr>
            </a:br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25630" r="22259" b="36296"/>
          <a:stretch/>
        </p:blipFill>
        <p:spPr>
          <a:xfrm>
            <a:off x="382521" y="2942880"/>
            <a:ext cx="1263534" cy="14760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8" t="31852" r="36241" b="37778"/>
          <a:stretch/>
        </p:blipFill>
        <p:spPr>
          <a:xfrm>
            <a:off x="5556655" y="3914840"/>
            <a:ext cx="1215633" cy="170688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616" y="-341097"/>
            <a:ext cx="7722577" cy="1348257"/>
          </a:xfrm>
        </p:spPr>
        <p:txBody>
          <a:bodyPr/>
          <a:lstStyle/>
          <a:p>
            <a:r>
              <a:rPr lang="fr-CA" b="1" dirty="0"/>
              <a:t>AGA 2020 – merci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EA3131-7C1E-4B10-8AFC-31B9160F3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4" t="34259" r="22370" b="42717"/>
          <a:stretch/>
        </p:blipFill>
        <p:spPr>
          <a:xfrm>
            <a:off x="4746003" y="2636164"/>
            <a:ext cx="1151467" cy="157903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5" t="45926" r="5834" b="20889"/>
          <a:stretch/>
        </p:blipFill>
        <p:spPr>
          <a:xfrm>
            <a:off x="2587920" y="2636164"/>
            <a:ext cx="1400597" cy="12400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4" t="42370" r="16487" b="30815"/>
          <a:stretch/>
        </p:blipFill>
        <p:spPr>
          <a:xfrm>
            <a:off x="3495875" y="3876541"/>
            <a:ext cx="1402080" cy="14020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t="17552" r="67243" b="44043"/>
          <a:stretch/>
        </p:blipFill>
        <p:spPr>
          <a:xfrm>
            <a:off x="1679893" y="3586328"/>
            <a:ext cx="1087151" cy="136998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0" t="26987" r="34488" b="29830"/>
          <a:stretch/>
        </p:blipFill>
        <p:spPr>
          <a:xfrm>
            <a:off x="5592871" y="1164742"/>
            <a:ext cx="1314256" cy="151402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35037" r="41315" b="38224"/>
          <a:stretch/>
        </p:blipFill>
        <p:spPr>
          <a:xfrm>
            <a:off x="1295562" y="1741691"/>
            <a:ext cx="1287674" cy="11843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D90B217-8DA2-4D02-840E-26EF994B9CA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2" t="31542" r="41220" b="45434"/>
          <a:stretch/>
        </p:blipFill>
        <p:spPr>
          <a:xfrm>
            <a:off x="3868626" y="1548524"/>
            <a:ext cx="1100667" cy="157903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21881" r="33006" b="41864"/>
          <a:stretch/>
        </p:blipFill>
        <p:spPr>
          <a:xfrm>
            <a:off x="7685938" y="1365433"/>
            <a:ext cx="1228498" cy="129526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33481" r="57767" b="42963"/>
          <a:stretch/>
        </p:blipFill>
        <p:spPr>
          <a:xfrm>
            <a:off x="519327" y="4431946"/>
            <a:ext cx="1068076" cy="146400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2" t="28000" r="38459" b="47557"/>
          <a:stretch/>
        </p:blipFill>
        <p:spPr>
          <a:xfrm>
            <a:off x="6638714" y="2660697"/>
            <a:ext cx="1404450" cy="149506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8" t="30667" b="45778"/>
          <a:stretch/>
        </p:blipFill>
        <p:spPr>
          <a:xfrm>
            <a:off x="7617246" y="4036272"/>
            <a:ext cx="114096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5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716572" y="2122170"/>
            <a:ext cx="7739062" cy="3373438"/>
          </a:xfrm>
        </p:spPr>
        <p:txBody>
          <a:bodyPr>
            <a:normAutofit/>
          </a:bodyPr>
          <a:lstStyle/>
          <a:p>
            <a:endParaRPr lang="fr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dirty="0">
                <a:latin typeface="Calibri" panose="020F0502020204030204" pitchFamily="34" charset="0"/>
              </a:rPr>
              <a:t>Annie Pierre-Louis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dirty="0">
                <a:latin typeface="Calibri" panose="020F0502020204030204" pitchFamily="34" charset="0"/>
              </a:rPr>
              <a:t>Chantal Couture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dirty="0">
                <a:latin typeface="Calibri" panose="020F0502020204030204" pitchFamily="34" charset="0"/>
              </a:rPr>
              <a:t>Anastasia Dmitrienko</a:t>
            </a:r>
          </a:p>
          <a:p>
            <a:endParaRPr lang="fr-CA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panose="020F0502020204030204" pitchFamily="34" charset="0"/>
              </a:rPr>
              <a:t>Merci à l’équipe…</a:t>
            </a:r>
          </a:p>
        </p:txBody>
      </p:sp>
    </p:spTree>
    <p:extLst>
      <p:ext uri="{BB962C8B-B14F-4D97-AF65-F5344CB8AC3E}">
        <p14:creationId xmlns:p14="http://schemas.microsoft.com/office/powerpoint/2010/main" val="26805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2595" y="154110"/>
            <a:ext cx="7434185" cy="2386800"/>
          </a:xfrm>
        </p:spPr>
        <p:txBody>
          <a:bodyPr>
            <a:normAutofit/>
          </a:bodyPr>
          <a:lstStyle/>
          <a:p>
            <a:r>
              <a:rPr lang="fr-CA" sz="4800" dirty="0"/>
              <a:t>Allocution du doyen</a:t>
            </a:r>
          </a:p>
        </p:txBody>
      </p:sp>
    </p:spTree>
    <p:extLst>
      <p:ext uri="{BB962C8B-B14F-4D97-AF65-F5344CB8AC3E}">
        <p14:creationId xmlns:p14="http://schemas.microsoft.com/office/powerpoint/2010/main" val="23524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Rapport annuel</a:t>
            </a:r>
          </a:p>
        </p:txBody>
      </p:sp>
      <p:pic>
        <p:nvPicPr>
          <p:cNvPr id="4" name="Espace réservé pour une image  3"/>
          <p:cNvPicPr>
            <a:picLocks noGrp="1" noChangeAspect="1"/>
          </p:cNvPicPr>
          <p:nvPr>
            <p:ph type="pic" sz="quarter" idx="14"/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6"/>
          <a:stretch/>
        </p:blipFill>
        <p:spPr/>
      </p:pic>
    </p:spTree>
    <p:extLst>
      <p:ext uri="{BB962C8B-B14F-4D97-AF65-F5344CB8AC3E}">
        <p14:creationId xmlns:p14="http://schemas.microsoft.com/office/powerpoint/2010/main" val="32451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6572" y="-272143"/>
            <a:ext cx="7722577" cy="1348257"/>
          </a:xfrm>
        </p:spPr>
        <p:txBody>
          <a:bodyPr/>
          <a:lstStyle/>
          <a:p>
            <a:r>
              <a:rPr lang="fr-CA" dirty="0"/>
              <a:t>Quelques chiffres</a:t>
            </a:r>
          </a:p>
        </p:txBody>
      </p:sp>
      <p:sp>
        <p:nvSpPr>
          <p:cNvPr id="4" name="object 22"/>
          <p:cNvSpPr txBox="1"/>
          <p:nvPr/>
        </p:nvSpPr>
        <p:spPr>
          <a:xfrm>
            <a:off x="2339332" y="2513645"/>
            <a:ext cx="55143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  <a:tabLst>
                <a:tab pos="299720" algn="l"/>
              </a:tabLst>
            </a:pPr>
            <a:r>
              <a:rPr lang="fr-CA" sz="2400" dirty="0">
                <a:latin typeface="Calibri"/>
                <a:cs typeface="Calibri"/>
              </a:rPr>
              <a:t>Professeurs adjoints de clinique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19"/>
          <p:cNvSpPr txBox="1"/>
          <p:nvPr/>
        </p:nvSpPr>
        <p:spPr>
          <a:xfrm>
            <a:off x="1246208" y="3043137"/>
            <a:ext cx="46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3</a:t>
            </a:r>
            <a:endParaRPr dirty="0"/>
          </a:p>
        </p:txBody>
      </p:sp>
      <p:sp>
        <p:nvSpPr>
          <p:cNvPr id="8" name="object 25"/>
          <p:cNvSpPr txBox="1"/>
          <p:nvPr/>
        </p:nvSpPr>
        <p:spPr>
          <a:xfrm>
            <a:off x="1154764" y="2453114"/>
            <a:ext cx="64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32</a:t>
            </a:r>
            <a:endParaRPr dirty="0"/>
          </a:p>
        </p:txBody>
      </p:sp>
      <p:sp>
        <p:nvSpPr>
          <p:cNvPr id="9" name="ZoneTexte 8"/>
          <p:cNvSpPr txBox="1"/>
          <p:nvPr/>
        </p:nvSpPr>
        <p:spPr>
          <a:xfrm>
            <a:off x="1127752" y="1858670"/>
            <a:ext cx="69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tx2"/>
                </a:solidFill>
              </a:rPr>
              <a:t>24</a:t>
            </a:r>
            <a:endParaRPr lang="en-CA" sz="3200" dirty="0">
              <a:solidFill>
                <a:schemeClr val="tx2"/>
              </a:solidFill>
            </a:endParaRPr>
          </a:p>
        </p:txBody>
      </p:sp>
      <p:sp>
        <p:nvSpPr>
          <p:cNvPr id="10" name="object 26"/>
          <p:cNvSpPr/>
          <p:nvPr/>
        </p:nvSpPr>
        <p:spPr>
          <a:xfrm>
            <a:off x="2292765" y="1927618"/>
            <a:ext cx="6379639" cy="515827"/>
          </a:xfrm>
          <a:custGeom>
            <a:avLst/>
            <a:gdLst/>
            <a:ahLst/>
            <a:cxnLst/>
            <a:rect l="l" t="t" r="r" b="b"/>
            <a:pathLst>
              <a:path w="4812665" h="896620">
                <a:moveTo>
                  <a:pt x="4663135" y="0"/>
                </a:moveTo>
                <a:lnTo>
                  <a:pt x="0" y="0"/>
                </a:lnTo>
                <a:lnTo>
                  <a:pt x="0" y="896543"/>
                </a:lnTo>
                <a:lnTo>
                  <a:pt x="4672579" y="896250"/>
                </a:lnTo>
                <a:lnTo>
                  <a:pt x="4714508" y="887477"/>
                </a:lnTo>
                <a:lnTo>
                  <a:pt x="4751203" y="867844"/>
                </a:lnTo>
                <a:lnTo>
                  <a:pt x="4780860" y="839154"/>
                </a:lnTo>
                <a:lnTo>
                  <a:pt x="4801677" y="803209"/>
                </a:lnTo>
                <a:lnTo>
                  <a:pt x="4811849" y="761813"/>
                </a:lnTo>
                <a:lnTo>
                  <a:pt x="4812563" y="747115"/>
                </a:lnTo>
                <a:lnTo>
                  <a:pt x="4812563" y="149428"/>
                </a:lnTo>
                <a:lnTo>
                  <a:pt x="4807717" y="111538"/>
                </a:lnTo>
                <a:lnTo>
                  <a:pt x="4791503" y="72898"/>
                </a:lnTo>
                <a:lnTo>
                  <a:pt x="4765632" y="40695"/>
                </a:lnTo>
                <a:lnTo>
                  <a:pt x="4731905" y="16731"/>
                </a:lnTo>
                <a:lnTo>
                  <a:pt x="4692126" y="2810"/>
                </a:lnTo>
                <a:lnTo>
                  <a:pt x="4663135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  <a:tabLst>
                <a:tab pos="299720" algn="l"/>
              </a:tabLst>
            </a:pPr>
            <a:r>
              <a:rPr lang="fr-CA" sz="2400" dirty="0">
                <a:latin typeface="Calibri"/>
                <a:cs typeface="Calibri"/>
              </a:rPr>
              <a:t>Chargés d’enseignement de clinique</a:t>
            </a:r>
          </a:p>
        </p:txBody>
      </p:sp>
      <p:sp>
        <p:nvSpPr>
          <p:cNvPr id="11" name="object 22"/>
          <p:cNvSpPr txBox="1"/>
          <p:nvPr/>
        </p:nvSpPr>
        <p:spPr>
          <a:xfrm>
            <a:off x="2339332" y="3107881"/>
            <a:ext cx="55143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  <a:tabLst>
                <a:tab pos="299720" algn="l"/>
              </a:tabLst>
            </a:pPr>
            <a:r>
              <a:rPr lang="fr-CA" sz="2400" dirty="0">
                <a:latin typeface="Calibri"/>
                <a:cs typeface="Calibri"/>
              </a:rPr>
              <a:t>PTG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1235963" y="5221677"/>
            <a:ext cx="237626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CA" sz="3400" dirty="0">
                <a:solidFill>
                  <a:schemeClr val="tx2"/>
                </a:solidFill>
                <a:latin typeface="Calibri"/>
                <a:cs typeface="Calibri"/>
              </a:rPr>
              <a:t>64      Total</a:t>
            </a:r>
            <a:endParaRPr sz="3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996580" y="5025457"/>
            <a:ext cx="6310153" cy="29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/>
          <p:nvPr/>
        </p:nvSpPr>
        <p:spPr>
          <a:xfrm>
            <a:off x="1082031" y="1224437"/>
            <a:ext cx="6379639" cy="712047"/>
          </a:xfrm>
          <a:custGeom>
            <a:avLst/>
            <a:gdLst/>
            <a:ahLst/>
            <a:cxnLst/>
            <a:rect l="l" t="t" r="r" b="b"/>
            <a:pathLst>
              <a:path w="4812665" h="896620">
                <a:moveTo>
                  <a:pt x="4663135" y="0"/>
                </a:moveTo>
                <a:lnTo>
                  <a:pt x="0" y="0"/>
                </a:lnTo>
                <a:lnTo>
                  <a:pt x="0" y="896543"/>
                </a:lnTo>
                <a:lnTo>
                  <a:pt x="4672579" y="896250"/>
                </a:lnTo>
                <a:lnTo>
                  <a:pt x="4714508" y="887477"/>
                </a:lnTo>
                <a:lnTo>
                  <a:pt x="4751203" y="867844"/>
                </a:lnTo>
                <a:lnTo>
                  <a:pt x="4780860" y="839154"/>
                </a:lnTo>
                <a:lnTo>
                  <a:pt x="4801677" y="803209"/>
                </a:lnTo>
                <a:lnTo>
                  <a:pt x="4811849" y="761813"/>
                </a:lnTo>
                <a:lnTo>
                  <a:pt x="4812563" y="747115"/>
                </a:lnTo>
                <a:lnTo>
                  <a:pt x="4812563" y="149428"/>
                </a:lnTo>
                <a:lnTo>
                  <a:pt x="4807717" y="111538"/>
                </a:lnTo>
                <a:lnTo>
                  <a:pt x="4791503" y="72898"/>
                </a:lnTo>
                <a:lnTo>
                  <a:pt x="4765632" y="40695"/>
                </a:lnTo>
                <a:lnTo>
                  <a:pt x="4731905" y="16731"/>
                </a:lnTo>
                <a:lnTo>
                  <a:pt x="4692126" y="2810"/>
                </a:lnTo>
                <a:lnTo>
                  <a:pt x="4663135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  <a:tabLst>
                <a:tab pos="299720" algn="l"/>
              </a:tabLst>
            </a:pPr>
            <a:r>
              <a:rPr lang="fr-CA" sz="2400" b="1" dirty="0">
                <a:latin typeface="Calibri"/>
                <a:cs typeface="Calibri"/>
              </a:rPr>
              <a:t>Nouvelles nominations 2019 - 2020</a:t>
            </a:r>
          </a:p>
        </p:txBody>
      </p:sp>
      <p:sp>
        <p:nvSpPr>
          <p:cNvPr id="15" name="object 19"/>
          <p:cNvSpPr txBox="1"/>
          <p:nvPr/>
        </p:nvSpPr>
        <p:spPr>
          <a:xfrm>
            <a:off x="1246208" y="3642422"/>
            <a:ext cx="46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1</a:t>
            </a:r>
            <a:endParaRPr dirty="0"/>
          </a:p>
        </p:txBody>
      </p:sp>
      <p:sp>
        <p:nvSpPr>
          <p:cNvPr id="16" name="object 22"/>
          <p:cNvSpPr txBox="1"/>
          <p:nvPr/>
        </p:nvSpPr>
        <p:spPr>
          <a:xfrm>
            <a:off x="2339332" y="3707166"/>
            <a:ext cx="55143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  <a:tabLst>
                <a:tab pos="299720" algn="l"/>
              </a:tabLst>
            </a:pPr>
            <a:r>
              <a:rPr lang="fr-CA" sz="2400" dirty="0">
                <a:latin typeface="Calibri"/>
                <a:cs typeface="Calibri"/>
              </a:rPr>
              <a:t>PTU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1246208" y="4271050"/>
            <a:ext cx="46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4</a:t>
            </a:r>
            <a:endParaRPr dirty="0"/>
          </a:p>
        </p:txBody>
      </p:sp>
      <p:sp>
        <p:nvSpPr>
          <p:cNvPr id="18" name="object 22"/>
          <p:cNvSpPr txBox="1"/>
          <p:nvPr/>
        </p:nvSpPr>
        <p:spPr>
          <a:xfrm>
            <a:off x="2339332" y="4335794"/>
            <a:ext cx="55143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  <a:tabLst>
                <a:tab pos="299720" algn="l"/>
              </a:tabLst>
            </a:pPr>
            <a:r>
              <a:rPr lang="fr-CA" sz="2400" dirty="0">
                <a:latin typeface="Calibri"/>
                <a:cs typeface="Calibri"/>
              </a:rPr>
              <a:t>Professeurs chercheurs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Triangle isocèle 18"/>
          <p:cNvSpPr/>
          <p:nvPr/>
        </p:nvSpPr>
        <p:spPr>
          <a:xfrm rot="3190879">
            <a:off x="7896592" y="-955701"/>
            <a:ext cx="2778826" cy="23869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Triangle isocèle 19"/>
          <p:cNvSpPr/>
          <p:nvPr/>
        </p:nvSpPr>
        <p:spPr>
          <a:xfrm rot="10800000">
            <a:off x="6252211" y="-105150"/>
            <a:ext cx="2891789" cy="570016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01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57755" y="-340107"/>
            <a:ext cx="7722577" cy="1348257"/>
          </a:xfrm>
        </p:spPr>
        <p:txBody>
          <a:bodyPr/>
          <a:lstStyle/>
          <a:p>
            <a:r>
              <a:rPr lang="fr-CA" dirty="0"/>
              <a:t>Départs à la retraite</a:t>
            </a:r>
          </a:p>
        </p:txBody>
      </p:sp>
      <p:sp>
        <p:nvSpPr>
          <p:cNvPr id="10" name="object 26"/>
          <p:cNvSpPr/>
          <p:nvPr/>
        </p:nvSpPr>
        <p:spPr>
          <a:xfrm>
            <a:off x="771259" y="1176592"/>
            <a:ext cx="7985769" cy="3799526"/>
          </a:xfrm>
          <a:custGeom>
            <a:avLst/>
            <a:gdLst/>
            <a:ahLst/>
            <a:cxnLst/>
            <a:rect l="l" t="t" r="r" b="b"/>
            <a:pathLst>
              <a:path w="4812665" h="896620">
                <a:moveTo>
                  <a:pt x="4663135" y="0"/>
                </a:moveTo>
                <a:lnTo>
                  <a:pt x="0" y="0"/>
                </a:lnTo>
                <a:lnTo>
                  <a:pt x="0" y="896543"/>
                </a:lnTo>
                <a:lnTo>
                  <a:pt x="4672579" y="896250"/>
                </a:lnTo>
                <a:lnTo>
                  <a:pt x="4714508" y="887477"/>
                </a:lnTo>
                <a:lnTo>
                  <a:pt x="4751203" y="867844"/>
                </a:lnTo>
                <a:lnTo>
                  <a:pt x="4780860" y="839154"/>
                </a:lnTo>
                <a:lnTo>
                  <a:pt x="4801677" y="803209"/>
                </a:lnTo>
                <a:lnTo>
                  <a:pt x="4811849" y="761813"/>
                </a:lnTo>
                <a:lnTo>
                  <a:pt x="4812563" y="747115"/>
                </a:lnTo>
                <a:lnTo>
                  <a:pt x="4812563" y="149428"/>
                </a:lnTo>
                <a:lnTo>
                  <a:pt x="4807717" y="111538"/>
                </a:lnTo>
                <a:lnTo>
                  <a:pt x="4791503" y="72898"/>
                </a:lnTo>
                <a:lnTo>
                  <a:pt x="4765632" y="40695"/>
                </a:lnTo>
                <a:lnTo>
                  <a:pt x="4731905" y="16731"/>
                </a:lnTo>
                <a:lnTo>
                  <a:pt x="4692126" y="2810"/>
                </a:lnTo>
                <a:lnTo>
                  <a:pt x="4663135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fr-CA" dirty="0">
                <a:latin typeface="Calibri" panose="020F0502020204030204" pitchFamily="34" charset="0"/>
                <a:cs typeface="Calibri"/>
              </a:rPr>
              <a:t>Alain Beaupré, pneumologie, CIUSSS-EIM, HMR</a:t>
            </a:r>
          </a:p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fr-CA" dirty="0">
                <a:latin typeface="Calibri" panose="020F0502020204030204" pitchFamily="34" charset="0"/>
                <a:cs typeface="Calibri"/>
              </a:rPr>
              <a:t>Joseph Braidy, pneumologie, CHUM</a:t>
            </a:r>
          </a:p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fr-CA" dirty="0">
                <a:latin typeface="Calibri" panose="020F0502020204030204" pitchFamily="34" charset="0"/>
                <a:cs typeface="Calibri"/>
              </a:rPr>
              <a:t>André Cartier, pneumologie, CIUSSS-NIM, HSCM</a:t>
            </a:r>
          </a:p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fr-CA" dirty="0">
                <a:latin typeface="Calibri" panose="020F0502020204030204" pitchFamily="34" charset="0"/>
                <a:cs typeface="Calibri"/>
              </a:rPr>
              <a:t>Guy Delespesse, allergologie, CHUM</a:t>
            </a:r>
          </a:p>
          <a:p>
            <a:pPr marL="355600" indent="-3429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fr-CA" dirty="0">
                <a:latin typeface="Calibri" panose="020F0502020204030204" pitchFamily="34" charset="0"/>
                <a:cs typeface="Calibri"/>
              </a:rPr>
              <a:t>Richard Gauthier, pneumologie, CIUSSS-EIM, HMR</a:t>
            </a:r>
          </a:p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fr-CA" dirty="0">
                <a:latin typeface="Calibri" panose="020F0502020204030204" pitchFamily="34" charset="0"/>
                <a:cs typeface="Calibri"/>
              </a:rPr>
              <a:t>Marc Houde, néphrologie, CIUSSS-EIM, HMR</a:t>
            </a:r>
          </a:p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fr-CA" dirty="0">
                <a:latin typeface="Calibri" panose="020F0502020204030204" pitchFamily="34" charset="0"/>
                <a:cs typeface="Calibri"/>
              </a:rPr>
              <a:t>France Joyal, médecine interne, CHUM</a:t>
            </a:r>
          </a:p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fr-CA" dirty="0">
                <a:latin typeface="Calibri" panose="020F0502020204030204" pitchFamily="34" charset="0"/>
                <a:cs typeface="Calibri"/>
              </a:rPr>
              <a:t>Raymond Lahaie, gastroentérologie, CHUM</a:t>
            </a:r>
          </a:p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fr-CA" dirty="0">
                <a:latin typeface="Calibri" panose="020F0502020204030204" pitchFamily="34" charset="0"/>
                <a:cs typeface="Calibri"/>
              </a:rPr>
              <a:t>France Lambert, néphrologie, CHAUR</a:t>
            </a:r>
          </a:p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fr-CA" dirty="0">
                <a:latin typeface="Calibri" panose="020F0502020204030204" pitchFamily="34" charset="0"/>
                <a:cs typeface="Calibri"/>
              </a:rPr>
              <a:t>Denis Ouimet, néphrologie, CIUSSS-EIM, HMR</a:t>
            </a:r>
          </a:p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fr-CA" dirty="0">
                <a:latin typeface="Calibri" panose="020F0502020204030204" pitchFamily="34" charset="0"/>
                <a:cs typeface="Calibri"/>
              </a:rPr>
              <a:t>Roch Parent, médecine interne, CHUM</a:t>
            </a:r>
          </a:p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endParaRPr lang="fr-CA" sz="2000" dirty="0">
              <a:latin typeface="Calibri" panose="020F0502020204030204" pitchFamily="34" charset="0"/>
              <a:cs typeface="Calibri"/>
            </a:endParaRPr>
          </a:p>
          <a:p>
            <a:pPr marL="35560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endParaRPr lang="fr-CA" sz="2000" dirty="0">
              <a:latin typeface="Calibri" panose="020F0502020204030204" pitchFamily="34" charset="0"/>
              <a:cs typeface="Calibri"/>
            </a:endParaRPr>
          </a:p>
          <a:p>
            <a:pPr marL="355600" indent="-3429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9720" algn="l"/>
              </a:tabLst>
            </a:pPr>
            <a:endParaRPr lang="fr-CA" sz="20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Triangle isocèle 3"/>
          <p:cNvSpPr/>
          <p:nvPr/>
        </p:nvSpPr>
        <p:spPr>
          <a:xfrm rot="3190879">
            <a:off x="7896592" y="-955701"/>
            <a:ext cx="2778826" cy="23869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Triangle isocèle 4"/>
          <p:cNvSpPr/>
          <p:nvPr/>
        </p:nvSpPr>
        <p:spPr>
          <a:xfrm rot="10800000">
            <a:off x="6252211" y="-105150"/>
            <a:ext cx="2891789" cy="570016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26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6572" y="-272143"/>
            <a:ext cx="7722577" cy="1348257"/>
          </a:xfrm>
        </p:spPr>
        <p:txBody>
          <a:bodyPr/>
          <a:lstStyle/>
          <a:p>
            <a:r>
              <a:rPr lang="fr-CA" b="1" dirty="0"/>
              <a:t>Les professeurs</a:t>
            </a:r>
          </a:p>
        </p:txBody>
      </p:sp>
      <p:sp>
        <p:nvSpPr>
          <p:cNvPr id="4" name="object 22"/>
          <p:cNvSpPr txBox="1"/>
          <p:nvPr/>
        </p:nvSpPr>
        <p:spPr>
          <a:xfrm>
            <a:off x="2339332" y="2693708"/>
            <a:ext cx="55143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  <a:tabLst>
                <a:tab pos="299720" algn="l"/>
              </a:tabLst>
            </a:pPr>
            <a:r>
              <a:rPr lang="fr-CA" sz="2400" dirty="0">
                <a:latin typeface="Calibri"/>
                <a:cs typeface="Calibri"/>
              </a:rPr>
              <a:t>50 PTG / 2</a:t>
            </a:r>
            <a:r>
              <a:rPr lang="fr-CA"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CA" sz="2400" dirty="0">
                <a:latin typeface="Calibri"/>
                <a:cs typeface="Calibri"/>
              </a:rPr>
              <a:t>PTG sous contrat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19"/>
          <p:cNvSpPr txBox="1"/>
          <p:nvPr/>
        </p:nvSpPr>
        <p:spPr>
          <a:xfrm>
            <a:off x="1203865" y="3426426"/>
            <a:ext cx="46228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CA" sz="3400" spc="-30" dirty="0">
                <a:solidFill>
                  <a:schemeClr val="tx2"/>
                </a:solidFill>
                <a:latin typeface="Calibri"/>
                <a:cs typeface="Calibri"/>
              </a:rPr>
              <a:t>70</a:t>
            </a:r>
            <a:endParaRPr sz="3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8" name="object 25"/>
          <p:cNvSpPr txBox="1"/>
          <p:nvPr/>
        </p:nvSpPr>
        <p:spPr>
          <a:xfrm>
            <a:off x="1208092" y="2633177"/>
            <a:ext cx="46228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CA" sz="3400" spc="-30" dirty="0">
                <a:solidFill>
                  <a:schemeClr val="tx2"/>
                </a:solidFill>
                <a:latin typeface="Calibri"/>
                <a:cs typeface="Calibri"/>
              </a:rPr>
              <a:t>52</a:t>
            </a:r>
            <a:endParaRPr sz="3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1180" y="183295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tx2"/>
                </a:solidFill>
              </a:rPr>
              <a:t>715</a:t>
            </a:r>
            <a:endParaRPr lang="en-CA" sz="3200" dirty="0">
              <a:solidFill>
                <a:schemeClr val="tx2"/>
              </a:solidFill>
            </a:endParaRPr>
          </a:p>
        </p:txBody>
      </p:sp>
      <p:sp>
        <p:nvSpPr>
          <p:cNvPr id="10" name="object 26"/>
          <p:cNvSpPr/>
          <p:nvPr/>
        </p:nvSpPr>
        <p:spPr>
          <a:xfrm>
            <a:off x="2292765" y="1927618"/>
            <a:ext cx="6379639" cy="712047"/>
          </a:xfrm>
          <a:custGeom>
            <a:avLst/>
            <a:gdLst/>
            <a:ahLst/>
            <a:cxnLst/>
            <a:rect l="l" t="t" r="r" b="b"/>
            <a:pathLst>
              <a:path w="4812665" h="896620">
                <a:moveTo>
                  <a:pt x="4663135" y="0"/>
                </a:moveTo>
                <a:lnTo>
                  <a:pt x="0" y="0"/>
                </a:lnTo>
                <a:lnTo>
                  <a:pt x="0" y="896543"/>
                </a:lnTo>
                <a:lnTo>
                  <a:pt x="4672579" y="896250"/>
                </a:lnTo>
                <a:lnTo>
                  <a:pt x="4714508" y="887477"/>
                </a:lnTo>
                <a:lnTo>
                  <a:pt x="4751203" y="867844"/>
                </a:lnTo>
                <a:lnTo>
                  <a:pt x="4780860" y="839154"/>
                </a:lnTo>
                <a:lnTo>
                  <a:pt x="4801677" y="803209"/>
                </a:lnTo>
                <a:lnTo>
                  <a:pt x="4811849" y="761813"/>
                </a:lnTo>
                <a:lnTo>
                  <a:pt x="4812563" y="747115"/>
                </a:lnTo>
                <a:lnTo>
                  <a:pt x="4812563" y="149428"/>
                </a:lnTo>
                <a:lnTo>
                  <a:pt x="4807717" y="111538"/>
                </a:lnTo>
                <a:lnTo>
                  <a:pt x="4791503" y="72898"/>
                </a:lnTo>
                <a:lnTo>
                  <a:pt x="4765632" y="40695"/>
                </a:lnTo>
                <a:lnTo>
                  <a:pt x="4731905" y="16731"/>
                </a:lnTo>
                <a:lnTo>
                  <a:pt x="4692126" y="2810"/>
                </a:lnTo>
                <a:lnTo>
                  <a:pt x="4663135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  <a:tabLst>
                <a:tab pos="299720" algn="l"/>
              </a:tabLst>
            </a:pPr>
            <a:r>
              <a:rPr lang="fr-CA" sz="2400" dirty="0">
                <a:latin typeface="Calibri"/>
                <a:cs typeface="Calibri"/>
              </a:rPr>
              <a:t>530 professeurs de clinique / 185 CEC</a:t>
            </a:r>
          </a:p>
        </p:txBody>
      </p:sp>
      <p:sp>
        <p:nvSpPr>
          <p:cNvPr id="11" name="object 22"/>
          <p:cNvSpPr txBox="1"/>
          <p:nvPr/>
        </p:nvSpPr>
        <p:spPr>
          <a:xfrm>
            <a:off x="2339332" y="3491170"/>
            <a:ext cx="55143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  <a:tabLst>
                <a:tab pos="299720" algn="l"/>
              </a:tabLst>
            </a:pPr>
            <a:r>
              <a:rPr lang="fr-CA" sz="2400" dirty="0">
                <a:latin typeface="Calibri"/>
                <a:cs typeface="Calibri"/>
              </a:rPr>
              <a:t>Chercheurs PhD (PTU, PSO, Prof-chercheurs)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971180" y="4407646"/>
            <a:ext cx="237626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CA" sz="3400" dirty="0">
                <a:solidFill>
                  <a:schemeClr val="tx2"/>
                </a:solidFill>
                <a:latin typeface="Calibri"/>
                <a:cs typeface="Calibri"/>
              </a:rPr>
              <a:t>837      Total</a:t>
            </a:r>
            <a:endParaRPr sz="3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971180" y="4170321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6572" y="329433"/>
            <a:ext cx="7722577" cy="1348257"/>
          </a:xfrm>
        </p:spPr>
        <p:txBody>
          <a:bodyPr/>
          <a:lstStyle/>
          <a:p>
            <a:r>
              <a:rPr lang="fr-CA" b="1" dirty="0"/>
              <a:t>Programmes de résidence</a:t>
            </a:r>
            <a:br>
              <a:rPr lang="fr-CA" b="1" dirty="0"/>
            </a:br>
            <a:endParaRPr lang="fr-CA" dirty="0"/>
          </a:p>
        </p:txBody>
      </p:sp>
      <p:grpSp>
        <p:nvGrpSpPr>
          <p:cNvPr id="4" name="Groupe 3"/>
          <p:cNvGrpSpPr/>
          <p:nvPr/>
        </p:nvGrpSpPr>
        <p:grpSpPr>
          <a:xfrm>
            <a:off x="676218" y="1312357"/>
            <a:ext cx="7628122" cy="369075"/>
            <a:chOff x="4648" y="3389"/>
            <a:chExt cx="7628122" cy="305021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648" y="3389"/>
              <a:ext cx="7628122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19538" y="18279"/>
              <a:ext cx="7598342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/>
                <a:t>Tronc Commun (148)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79725" y="1852357"/>
            <a:ext cx="3663508" cy="305021"/>
            <a:chOff x="2537" y="338913"/>
            <a:chExt cx="3700143" cy="305021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2537" y="338913"/>
              <a:ext cx="3700143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7427" y="353803"/>
              <a:ext cx="3670363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/>
                <a:t>Biochimie médicale (1)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72186" y="2187881"/>
            <a:ext cx="3671792" cy="305021"/>
            <a:chOff x="616" y="674437"/>
            <a:chExt cx="3671792" cy="305021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616" y="674437"/>
              <a:ext cx="3671792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15506" y="689327"/>
              <a:ext cx="3642012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/>
                <a:t>Cardiologie (23)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74149" y="2523405"/>
            <a:ext cx="3667867" cy="305021"/>
            <a:chOff x="2579" y="1009961"/>
            <a:chExt cx="3667867" cy="305021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2579" y="1009961"/>
              <a:ext cx="3667867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7469" y="1024851"/>
              <a:ext cx="3638087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/>
                <a:t>Dermatologie (25)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71839" y="2858929"/>
            <a:ext cx="3670177" cy="305021"/>
            <a:chOff x="269" y="1345485"/>
            <a:chExt cx="3670177" cy="305021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2579" y="1345485"/>
              <a:ext cx="3667867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69" y="1360375"/>
              <a:ext cx="3638087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/>
                <a:t>Endocrinologie &amp; métabolisme (7)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74149" y="3194453"/>
            <a:ext cx="3667867" cy="305021"/>
            <a:chOff x="2579" y="1681009"/>
            <a:chExt cx="3667867" cy="305021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2579" y="1681009"/>
              <a:ext cx="3667867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469" y="1695899"/>
              <a:ext cx="3638087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/>
                <a:t>Gastro-Entérologie (</a:t>
              </a:r>
              <a:r>
                <a:rPr lang="fr-CA" sz="1600" dirty="0"/>
                <a:t>8</a:t>
              </a:r>
              <a:r>
                <a:rPr lang="fr-CA" sz="1600" kern="1200" dirty="0"/>
                <a:t>)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74149" y="3529977"/>
            <a:ext cx="3667867" cy="305021"/>
            <a:chOff x="2579" y="2016533"/>
            <a:chExt cx="3667867" cy="305021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2579" y="2016533"/>
              <a:ext cx="3667867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17469" y="2031423"/>
              <a:ext cx="3638087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/>
                <a:t>Gériatrie (8)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74149" y="3865501"/>
            <a:ext cx="3667867" cy="305021"/>
            <a:chOff x="2579" y="2352057"/>
            <a:chExt cx="3667867" cy="305021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2579" y="2352057"/>
              <a:ext cx="3667867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17469" y="2366947"/>
              <a:ext cx="3638087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/>
                <a:t>Hématologie (9)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74149" y="4201025"/>
            <a:ext cx="3667867" cy="305021"/>
            <a:chOff x="2579" y="2687581"/>
            <a:chExt cx="3667867" cy="305021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2579" y="2687581"/>
              <a:ext cx="3667867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7469" y="2702471"/>
              <a:ext cx="3638087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/>
                <a:t>Immunologie &amp; Allergie (3)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4622730" y="4157938"/>
            <a:ext cx="3672142" cy="305021"/>
            <a:chOff x="2741" y="3023105"/>
            <a:chExt cx="3672142" cy="305021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2741" y="3023105"/>
              <a:ext cx="3672142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17631" y="3037995"/>
              <a:ext cx="3642362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Soins Intensifs (10)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669266" y="4540212"/>
            <a:ext cx="3668616" cy="305021"/>
            <a:chOff x="1315" y="3358629"/>
            <a:chExt cx="3668616" cy="305021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1315" y="3358629"/>
              <a:ext cx="3668616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16205" y="3373519"/>
              <a:ext cx="3638836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/>
                <a:t>Médecine Interne générale (30) 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676218" y="4882661"/>
            <a:ext cx="3646774" cy="566816"/>
            <a:chOff x="895" y="3694153"/>
            <a:chExt cx="3671236" cy="305021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895" y="3694153"/>
              <a:ext cx="3671236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15785" y="3709043"/>
              <a:ext cx="3641456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fr-CA" sz="1600" kern="1200" dirty="0"/>
                <a:t>Médecine physique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fr-CA" sz="1600" kern="1200" dirty="0"/>
                <a:t>&amp; réadaptation (19)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4622730" y="2206082"/>
            <a:ext cx="3672142" cy="305021"/>
            <a:chOff x="2741" y="4029677"/>
            <a:chExt cx="3672142" cy="305021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2741" y="4029677"/>
              <a:ext cx="3672142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 41"/>
            <p:cNvSpPr/>
            <p:nvPr/>
          </p:nvSpPr>
          <p:spPr>
            <a:xfrm>
              <a:off x="17631" y="4044567"/>
              <a:ext cx="3642362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Néphrologie (</a:t>
              </a:r>
              <a:r>
                <a:rPr lang="fr-CA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5)</a:t>
              </a:r>
              <a:endParaRPr lang="fr-CA" sz="1600" kern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4608730" y="2545923"/>
            <a:ext cx="3700143" cy="305021"/>
            <a:chOff x="2537" y="338913"/>
            <a:chExt cx="3700143" cy="305021"/>
          </a:xfrm>
        </p:grpSpPr>
        <p:sp>
          <p:nvSpPr>
            <p:cNvPr id="44" name="Rectangle à coins arrondis 43"/>
            <p:cNvSpPr/>
            <p:nvPr/>
          </p:nvSpPr>
          <p:spPr>
            <a:xfrm>
              <a:off x="2537" y="338913"/>
              <a:ext cx="3700143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17427" y="353803"/>
              <a:ext cx="3670363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Oncologie médicale (11)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4608730" y="2885764"/>
            <a:ext cx="3700143" cy="305021"/>
            <a:chOff x="2537" y="338913"/>
            <a:chExt cx="3700143" cy="305021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2537" y="338913"/>
              <a:ext cx="3700143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17427" y="353803"/>
              <a:ext cx="3670363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Pneumologie (</a:t>
              </a:r>
              <a:r>
                <a:rPr lang="fr-CA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r>
                <a:rPr lang="fr-CA" sz="1600" kern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4608730" y="3228056"/>
            <a:ext cx="3700143" cy="305021"/>
            <a:chOff x="2537" y="338913"/>
            <a:chExt cx="3700143" cy="305021"/>
          </a:xfrm>
        </p:grpSpPr>
        <p:sp>
          <p:nvSpPr>
            <p:cNvPr id="50" name="Rectangle à coins arrondis 49"/>
            <p:cNvSpPr/>
            <p:nvPr/>
          </p:nvSpPr>
          <p:spPr>
            <a:xfrm>
              <a:off x="2537" y="338913"/>
              <a:ext cx="3700143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 50"/>
            <p:cNvSpPr/>
            <p:nvPr/>
          </p:nvSpPr>
          <p:spPr>
            <a:xfrm>
              <a:off x="17427" y="353803"/>
              <a:ext cx="3670363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kern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Rhumatologie (8)</a:t>
              </a: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4608730" y="1866790"/>
            <a:ext cx="3700143" cy="305021"/>
            <a:chOff x="2537" y="338913"/>
            <a:chExt cx="3700143" cy="305021"/>
          </a:xfrm>
        </p:grpSpPr>
        <p:sp>
          <p:nvSpPr>
            <p:cNvPr id="53" name="Rectangle à coins arrondis 52"/>
            <p:cNvSpPr/>
            <p:nvPr/>
          </p:nvSpPr>
          <p:spPr>
            <a:xfrm>
              <a:off x="2537" y="338913"/>
              <a:ext cx="3700143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ctangle 53"/>
            <p:cNvSpPr/>
            <p:nvPr/>
          </p:nvSpPr>
          <p:spPr>
            <a:xfrm>
              <a:off x="17427" y="353803"/>
              <a:ext cx="3670363" cy="275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Médecine du travail (0)</a:t>
              </a:r>
              <a:endParaRPr lang="fr-CA" sz="1600" kern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4608730" y="3572553"/>
            <a:ext cx="3700143" cy="542509"/>
            <a:chOff x="2537" y="338913"/>
            <a:chExt cx="3700143" cy="305021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2537" y="338913"/>
              <a:ext cx="3700143" cy="305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17427" y="353803"/>
              <a:ext cx="3684906" cy="281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fr-CA" sz="1600" kern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Santé publique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fr-CA" sz="1600" kern="1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&amp; médecine préventive (13)</a:t>
              </a:r>
            </a:p>
          </p:txBody>
        </p:sp>
      </p:grpSp>
      <p:sp>
        <p:nvSpPr>
          <p:cNvPr id="58" name="object 6">
            <a:extLst>
              <a:ext uri="{FF2B5EF4-FFF2-40B4-BE49-F238E27FC236}">
                <a16:creationId xmlns:a16="http://schemas.microsoft.com/office/drawing/2014/main" id="{6F781B2A-55BC-4F01-A69C-300997D60E8D}"/>
              </a:ext>
            </a:extLst>
          </p:cNvPr>
          <p:cNvSpPr/>
          <p:nvPr/>
        </p:nvSpPr>
        <p:spPr>
          <a:xfrm>
            <a:off x="5505849" y="4825639"/>
            <a:ext cx="2106114" cy="1063464"/>
          </a:xfrm>
          <a:custGeom>
            <a:avLst/>
            <a:gdLst/>
            <a:ahLst/>
            <a:cxnLst/>
            <a:rect l="l" t="t" r="r" b="b"/>
            <a:pathLst>
              <a:path w="1809114" h="978535">
                <a:moveTo>
                  <a:pt x="1645979" y="0"/>
                </a:moveTo>
                <a:lnTo>
                  <a:pt x="160705" y="16"/>
                </a:lnTo>
                <a:lnTo>
                  <a:pt x="117904" y="6326"/>
                </a:lnTo>
                <a:lnTo>
                  <a:pt x="79490" y="23001"/>
                </a:lnTo>
                <a:lnTo>
                  <a:pt x="46977" y="48525"/>
                </a:lnTo>
                <a:lnTo>
                  <a:pt x="21879" y="81384"/>
                </a:lnTo>
                <a:lnTo>
                  <a:pt x="5709" y="120066"/>
                </a:lnTo>
                <a:lnTo>
                  <a:pt x="87" y="160732"/>
                </a:lnTo>
                <a:lnTo>
                  <a:pt x="0" y="817573"/>
                </a:lnTo>
                <a:lnTo>
                  <a:pt x="857" y="832233"/>
                </a:lnTo>
                <a:lnTo>
                  <a:pt x="10789" y="873738"/>
                </a:lnTo>
                <a:lnTo>
                  <a:pt x="30580" y="910353"/>
                </a:lnTo>
                <a:lnTo>
                  <a:pt x="58718" y="940563"/>
                </a:lnTo>
                <a:lnTo>
                  <a:pt x="93687" y="962854"/>
                </a:lnTo>
                <a:lnTo>
                  <a:pt x="133974" y="975711"/>
                </a:lnTo>
                <a:lnTo>
                  <a:pt x="163039" y="978293"/>
                </a:lnTo>
                <a:lnTo>
                  <a:pt x="1648292" y="978277"/>
                </a:lnTo>
                <a:lnTo>
                  <a:pt x="1691093" y="971971"/>
                </a:lnTo>
                <a:lnTo>
                  <a:pt x="1729508" y="955299"/>
                </a:lnTo>
                <a:lnTo>
                  <a:pt x="1762023" y="929777"/>
                </a:lnTo>
                <a:lnTo>
                  <a:pt x="1787124" y="896918"/>
                </a:lnTo>
                <a:lnTo>
                  <a:pt x="1803295" y="858238"/>
                </a:lnTo>
                <a:lnTo>
                  <a:pt x="1808919" y="817573"/>
                </a:lnTo>
                <a:lnTo>
                  <a:pt x="1809006" y="160732"/>
                </a:lnTo>
                <a:lnTo>
                  <a:pt x="1808148" y="146070"/>
                </a:lnTo>
                <a:lnTo>
                  <a:pt x="1798217" y="104560"/>
                </a:lnTo>
                <a:lnTo>
                  <a:pt x="1778426" y="67943"/>
                </a:lnTo>
                <a:lnTo>
                  <a:pt x="1750290" y="37731"/>
                </a:lnTo>
                <a:lnTo>
                  <a:pt x="1715323" y="15439"/>
                </a:lnTo>
                <a:lnTo>
                  <a:pt x="1675040" y="2582"/>
                </a:lnTo>
                <a:lnTo>
                  <a:pt x="1645979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31298148-5A0E-42C0-A78E-4664E0602404}"/>
              </a:ext>
            </a:extLst>
          </p:cNvPr>
          <p:cNvSpPr txBox="1"/>
          <p:nvPr/>
        </p:nvSpPr>
        <p:spPr>
          <a:xfrm>
            <a:off x="5955978" y="4864928"/>
            <a:ext cx="120585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CA" sz="3200" spc="-25" dirty="0">
                <a:solidFill>
                  <a:schemeClr val="bg1"/>
                </a:solidFill>
                <a:latin typeface="Calibri"/>
                <a:cs typeface="Calibri"/>
              </a:rPr>
              <a:t>Total :   333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8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1551</Words>
  <Application>Microsoft Office PowerPoint</Application>
  <PresentationFormat>Affichage à l'écran (4:3)</PresentationFormat>
  <Paragraphs>331</Paragraphs>
  <Slides>38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Arial</vt:lpstr>
      <vt:lpstr>Calibri</vt:lpstr>
      <vt:lpstr>Symbol</vt:lpstr>
      <vt:lpstr>Wingdings</vt:lpstr>
      <vt:lpstr>GAB_pptUdeM-2017</vt:lpstr>
      <vt:lpstr>Présentation PowerPoint</vt:lpstr>
      <vt:lpstr>Pour assurer le bon fonctionnement de la réunion</vt:lpstr>
      <vt:lpstr>Ordre du jour </vt:lpstr>
      <vt:lpstr>Allocution du doyen</vt:lpstr>
      <vt:lpstr>Rapport annuel</vt:lpstr>
      <vt:lpstr>Quelques chiffres</vt:lpstr>
      <vt:lpstr>Départs à la retraite</vt:lpstr>
      <vt:lpstr>Les professeurs</vt:lpstr>
      <vt:lpstr>Programmes de résidence </vt:lpstr>
      <vt:lpstr>Programmes de perfectionnement</vt:lpstr>
      <vt:lpstr>Activités de recherche  (2019)</vt:lpstr>
      <vt:lpstr>Boursiers 2020</vt:lpstr>
      <vt:lpstr>Chaires de recherche  du Canada</vt:lpstr>
      <vt:lpstr>Subventions octroyées</vt:lpstr>
      <vt:lpstr>Activités de recherche  2019-2020</vt:lpstr>
      <vt:lpstr>Enjeux stratégiques -  Bilan de mandat</vt:lpstr>
      <vt:lpstr>Les enjeux</vt:lpstr>
      <vt:lpstr>Présentation PowerPoint</vt:lpstr>
      <vt:lpstr>Présentation PowerPoint</vt:lpstr>
      <vt:lpstr>Consolider les activités de recherche dans nos établissements  </vt:lpstr>
      <vt:lpstr>Présentation PowerPoint</vt:lpstr>
      <vt:lpstr>Présentation PowerPoint</vt:lpstr>
      <vt:lpstr>Autres enjeux…</vt:lpstr>
      <vt:lpstr>Présentation PowerPoint</vt:lpstr>
      <vt:lpstr>Présentation PowerPoint</vt:lpstr>
      <vt:lpstr>Félicitations!</vt:lpstr>
      <vt:lpstr>Présentation PowerPoint</vt:lpstr>
      <vt:lpstr>Félicitations!</vt:lpstr>
      <vt:lpstr>Présentation PowerPoint</vt:lpstr>
      <vt:lpstr>Professeur(e)s choisi(e)s par les résident(e)s</vt:lpstr>
      <vt:lpstr>Présentation PowerPoint</vt:lpstr>
      <vt:lpstr>Prix du jeune chercheur </vt:lpstr>
      <vt:lpstr>Présentation PowerPoint</vt:lpstr>
      <vt:lpstr>Bourses départementales </vt:lpstr>
      <vt:lpstr>Bourse du département pour formation complémentaire </vt:lpstr>
      <vt:lpstr>Bourses du département </vt:lpstr>
      <vt:lpstr>AGA 2020 – merci !</vt:lpstr>
      <vt:lpstr>Merci à l’équipe…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Madore François</dc:creator>
  <cp:lastModifiedBy>Madore François</cp:lastModifiedBy>
  <cp:revision>78</cp:revision>
  <dcterms:created xsi:type="dcterms:W3CDTF">2020-11-23T01:22:35Z</dcterms:created>
  <dcterms:modified xsi:type="dcterms:W3CDTF">2020-11-26T19:58:58Z</dcterms:modified>
</cp:coreProperties>
</file>